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1" r:id="rId5"/>
    <p:sldId id="258"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660"/>
  </p:normalViewPr>
  <p:slideViewPr>
    <p:cSldViewPr snapToGrid="0">
      <p:cViewPr varScale="1">
        <p:scale>
          <a:sx n="107" d="100"/>
          <a:sy n="107" d="100"/>
        </p:scale>
        <p:origin x="58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2154ED-D522-63EB-E486-FA9DFDB871DE}"/>
              </a:ext>
            </a:extLst>
          </p:cNvPr>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a:p>
        </p:txBody>
      </p:sp>
      <p:sp>
        <p:nvSpPr>
          <p:cNvPr id="3" name="字幕 2">
            <a:extLst>
              <a:ext uri="{FF2B5EF4-FFF2-40B4-BE49-F238E27FC236}">
                <a16:creationId xmlns:a16="http://schemas.microsoft.com/office/drawing/2014/main" id="{554D6AFB-B2A2-6EF9-92E7-C60A163343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日付プレースホルダー 3">
            <a:extLst>
              <a:ext uri="{FF2B5EF4-FFF2-40B4-BE49-F238E27FC236}">
                <a16:creationId xmlns:a16="http://schemas.microsoft.com/office/drawing/2014/main" id="{C39CB881-61DF-1F08-C4DA-456262D68D1B}"/>
              </a:ext>
            </a:extLst>
          </p:cNvPr>
          <p:cNvSpPr>
            <a:spLocks noGrp="1"/>
          </p:cNvSpPr>
          <p:nvPr>
            <p:ph type="dt" sz="half" idx="10"/>
          </p:nvPr>
        </p:nvSpPr>
        <p:spPr/>
        <p:txBody>
          <a:bodyPr/>
          <a:lstStyle/>
          <a:p>
            <a:fld id="{A94BE44B-3248-4C53-BE7E-AEC0F924569D}" type="datetimeFigureOut">
              <a:rPr lang="en-US" smtClean="0"/>
              <a:t>4/30/2025</a:t>
            </a:fld>
            <a:endParaRPr lang="en-US"/>
          </a:p>
        </p:txBody>
      </p:sp>
      <p:sp>
        <p:nvSpPr>
          <p:cNvPr id="5" name="フッター プレースホルダー 4">
            <a:extLst>
              <a:ext uri="{FF2B5EF4-FFF2-40B4-BE49-F238E27FC236}">
                <a16:creationId xmlns:a16="http://schemas.microsoft.com/office/drawing/2014/main" id="{4F451C8D-F8B8-FC4C-52A8-BD296E5F2FB8}"/>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A64875F2-A787-7851-582F-D76F3866CC09}"/>
              </a:ext>
            </a:extLst>
          </p:cNvPr>
          <p:cNvSpPr>
            <a:spLocks noGrp="1"/>
          </p:cNvSpPr>
          <p:nvPr>
            <p:ph type="sldNum" sz="quarter" idx="12"/>
          </p:nvPr>
        </p:nvSpPr>
        <p:spPr/>
        <p:txBody>
          <a:bodyPr/>
          <a:lstStyle/>
          <a:p>
            <a:fld id="{F94A9DA2-B5E2-4100-B8EB-11167395F921}" type="slidenum">
              <a:rPr lang="en-US" smtClean="0"/>
              <a:t>‹#›</a:t>
            </a:fld>
            <a:endParaRPr lang="en-US"/>
          </a:p>
        </p:txBody>
      </p:sp>
    </p:spTree>
    <p:extLst>
      <p:ext uri="{BB962C8B-B14F-4D97-AF65-F5344CB8AC3E}">
        <p14:creationId xmlns:p14="http://schemas.microsoft.com/office/powerpoint/2010/main" val="226023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67319D-66FD-D9A5-1240-4641A2F37196}"/>
              </a:ext>
            </a:extLst>
          </p:cNvPr>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a:extLst>
              <a:ext uri="{FF2B5EF4-FFF2-40B4-BE49-F238E27FC236}">
                <a16:creationId xmlns:a16="http://schemas.microsoft.com/office/drawing/2014/main" id="{B76387DB-3BC1-33BB-025B-563763842653}"/>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EE2D9CED-EEE3-D366-D9A6-C1A2E9DC908E}"/>
              </a:ext>
            </a:extLst>
          </p:cNvPr>
          <p:cNvSpPr>
            <a:spLocks noGrp="1"/>
          </p:cNvSpPr>
          <p:nvPr>
            <p:ph type="dt" sz="half" idx="10"/>
          </p:nvPr>
        </p:nvSpPr>
        <p:spPr/>
        <p:txBody>
          <a:bodyPr/>
          <a:lstStyle/>
          <a:p>
            <a:fld id="{A94BE44B-3248-4C53-BE7E-AEC0F924569D}" type="datetimeFigureOut">
              <a:rPr lang="en-US" smtClean="0"/>
              <a:t>4/30/2025</a:t>
            </a:fld>
            <a:endParaRPr lang="en-US"/>
          </a:p>
        </p:txBody>
      </p:sp>
      <p:sp>
        <p:nvSpPr>
          <p:cNvPr id="5" name="フッター プレースホルダー 4">
            <a:extLst>
              <a:ext uri="{FF2B5EF4-FFF2-40B4-BE49-F238E27FC236}">
                <a16:creationId xmlns:a16="http://schemas.microsoft.com/office/drawing/2014/main" id="{BFED49DA-29A7-5BEE-0FF3-1E9050A1A3B3}"/>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512A60FB-EF82-2DFB-1E0D-961045096D02}"/>
              </a:ext>
            </a:extLst>
          </p:cNvPr>
          <p:cNvSpPr>
            <a:spLocks noGrp="1"/>
          </p:cNvSpPr>
          <p:nvPr>
            <p:ph type="sldNum" sz="quarter" idx="12"/>
          </p:nvPr>
        </p:nvSpPr>
        <p:spPr/>
        <p:txBody>
          <a:bodyPr/>
          <a:lstStyle/>
          <a:p>
            <a:fld id="{F94A9DA2-B5E2-4100-B8EB-11167395F921}" type="slidenum">
              <a:rPr lang="en-US" smtClean="0"/>
              <a:t>‹#›</a:t>
            </a:fld>
            <a:endParaRPr lang="en-US"/>
          </a:p>
        </p:txBody>
      </p:sp>
    </p:spTree>
    <p:extLst>
      <p:ext uri="{BB962C8B-B14F-4D97-AF65-F5344CB8AC3E}">
        <p14:creationId xmlns:p14="http://schemas.microsoft.com/office/powerpoint/2010/main" val="265713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476DE31-D523-FB0E-9B2D-8F0A32DD40C3}"/>
              </a:ext>
            </a:extLst>
          </p:cNvPr>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a:p>
        </p:txBody>
      </p:sp>
      <p:sp>
        <p:nvSpPr>
          <p:cNvPr id="3" name="縦書きテキスト プレースホルダー 2">
            <a:extLst>
              <a:ext uri="{FF2B5EF4-FFF2-40B4-BE49-F238E27FC236}">
                <a16:creationId xmlns:a16="http://schemas.microsoft.com/office/drawing/2014/main" id="{BE3C1322-57D3-EF4A-F360-33DDEF1C9168}"/>
              </a:ext>
            </a:extLst>
          </p:cNvPr>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F06E4BDF-789E-299E-1F03-D4157BC18E0A}"/>
              </a:ext>
            </a:extLst>
          </p:cNvPr>
          <p:cNvSpPr>
            <a:spLocks noGrp="1"/>
          </p:cNvSpPr>
          <p:nvPr>
            <p:ph type="dt" sz="half" idx="10"/>
          </p:nvPr>
        </p:nvSpPr>
        <p:spPr/>
        <p:txBody>
          <a:bodyPr/>
          <a:lstStyle/>
          <a:p>
            <a:fld id="{A94BE44B-3248-4C53-BE7E-AEC0F924569D}" type="datetimeFigureOut">
              <a:rPr lang="en-US" smtClean="0"/>
              <a:t>4/30/2025</a:t>
            </a:fld>
            <a:endParaRPr lang="en-US"/>
          </a:p>
        </p:txBody>
      </p:sp>
      <p:sp>
        <p:nvSpPr>
          <p:cNvPr id="5" name="フッター プレースホルダー 4">
            <a:extLst>
              <a:ext uri="{FF2B5EF4-FFF2-40B4-BE49-F238E27FC236}">
                <a16:creationId xmlns:a16="http://schemas.microsoft.com/office/drawing/2014/main" id="{396DC106-B917-5F77-0D15-894C8E0B4BB0}"/>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65397748-BCAB-F8D3-BDAD-D4D274C30BB6}"/>
              </a:ext>
            </a:extLst>
          </p:cNvPr>
          <p:cNvSpPr>
            <a:spLocks noGrp="1"/>
          </p:cNvSpPr>
          <p:nvPr>
            <p:ph type="sldNum" sz="quarter" idx="12"/>
          </p:nvPr>
        </p:nvSpPr>
        <p:spPr/>
        <p:txBody>
          <a:bodyPr/>
          <a:lstStyle/>
          <a:p>
            <a:fld id="{F94A9DA2-B5E2-4100-B8EB-11167395F921}" type="slidenum">
              <a:rPr lang="en-US" smtClean="0"/>
              <a:t>‹#›</a:t>
            </a:fld>
            <a:endParaRPr lang="en-US"/>
          </a:p>
        </p:txBody>
      </p:sp>
    </p:spTree>
    <p:extLst>
      <p:ext uri="{BB962C8B-B14F-4D97-AF65-F5344CB8AC3E}">
        <p14:creationId xmlns:p14="http://schemas.microsoft.com/office/powerpoint/2010/main" val="18451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68D4BC-1503-62BE-3BC3-90C364D29DD0}"/>
              </a:ext>
            </a:extLst>
          </p:cNvPr>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a:extLst>
              <a:ext uri="{FF2B5EF4-FFF2-40B4-BE49-F238E27FC236}">
                <a16:creationId xmlns:a16="http://schemas.microsoft.com/office/drawing/2014/main" id="{71A484B7-77B2-64F6-0DC2-89778D0E1B11}"/>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37EBB5D1-6962-CF15-4363-42E176FF849B}"/>
              </a:ext>
            </a:extLst>
          </p:cNvPr>
          <p:cNvSpPr>
            <a:spLocks noGrp="1"/>
          </p:cNvSpPr>
          <p:nvPr>
            <p:ph type="dt" sz="half" idx="10"/>
          </p:nvPr>
        </p:nvSpPr>
        <p:spPr/>
        <p:txBody>
          <a:bodyPr/>
          <a:lstStyle/>
          <a:p>
            <a:fld id="{A94BE44B-3248-4C53-BE7E-AEC0F924569D}" type="datetimeFigureOut">
              <a:rPr lang="en-US" smtClean="0"/>
              <a:t>4/30/2025</a:t>
            </a:fld>
            <a:endParaRPr lang="en-US"/>
          </a:p>
        </p:txBody>
      </p:sp>
      <p:sp>
        <p:nvSpPr>
          <p:cNvPr id="5" name="フッター プレースホルダー 4">
            <a:extLst>
              <a:ext uri="{FF2B5EF4-FFF2-40B4-BE49-F238E27FC236}">
                <a16:creationId xmlns:a16="http://schemas.microsoft.com/office/drawing/2014/main" id="{B1BDF7DB-5B67-A870-36D5-3ED6AF3A4DFE}"/>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13A730A3-5701-8AEC-F463-76A4CD75DC20}"/>
              </a:ext>
            </a:extLst>
          </p:cNvPr>
          <p:cNvSpPr>
            <a:spLocks noGrp="1"/>
          </p:cNvSpPr>
          <p:nvPr>
            <p:ph type="sldNum" sz="quarter" idx="12"/>
          </p:nvPr>
        </p:nvSpPr>
        <p:spPr/>
        <p:txBody>
          <a:bodyPr/>
          <a:lstStyle/>
          <a:p>
            <a:fld id="{F94A9DA2-B5E2-4100-B8EB-11167395F921}" type="slidenum">
              <a:rPr lang="en-US" smtClean="0"/>
              <a:t>‹#›</a:t>
            </a:fld>
            <a:endParaRPr lang="en-US"/>
          </a:p>
        </p:txBody>
      </p:sp>
    </p:spTree>
    <p:extLst>
      <p:ext uri="{BB962C8B-B14F-4D97-AF65-F5344CB8AC3E}">
        <p14:creationId xmlns:p14="http://schemas.microsoft.com/office/powerpoint/2010/main" val="405459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74A385-FDE6-70EF-B130-FB86376D47C3}"/>
              </a:ext>
            </a:extLst>
          </p:cNvPr>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a:p>
        </p:txBody>
      </p:sp>
      <p:sp>
        <p:nvSpPr>
          <p:cNvPr id="3" name="テキスト プレースホルダー 2">
            <a:extLst>
              <a:ext uri="{FF2B5EF4-FFF2-40B4-BE49-F238E27FC236}">
                <a16:creationId xmlns:a16="http://schemas.microsoft.com/office/drawing/2014/main" id="{29C7A923-9D6E-D77E-E723-F8EA8E6A67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BA4B85CE-95CB-C437-5AD4-7C2D7413B17A}"/>
              </a:ext>
            </a:extLst>
          </p:cNvPr>
          <p:cNvSpPr>
            <a:spLocks noGrp="1"/>
          </p:cNvSpPr>
          <p:nvPr>
            <p:ph type="dt" sz="half" idx="10"/>
          </p:nvPr>
        </p:nvSpPr>
        <p:spPr/>
        <p:txBody>
          <a:bodyPr/>
          <a:lstStyle/>
          <a:p>
            <a:fld id="{A94BE44B-3248-4C53-BE7E-AEC0F924569D}" type="datetimeFigureOut">
              <a:rPr lang="en-US" smtClean="0"/>
              <a:t>4/30/2025</a:t>
            </a:fld>
            <a:endParaRPr lang="en-US"/>
          </a:p>
        </p:txBody>
      </p:sp>
      <p:sp>
        <p:nvSpPr>
          <p:cNvPr id="5" name="フッター プレースホルダー 4">
            <a:extLst>
              <a:ext uri="{FF2B5EF4-FFF2-40B4-BE49-F238E27FC236}">
                <a16:creationId xmlns:a16="http://schemas.microsoft.com/office/drawing/2014/main" id="{362C0C4A-3983-36A1-1C1C-0D36B6E55B76}"/>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64914C42-A129-7DE5-61CF-BE6D41E8452A}"/>
              </a:ext>
            </a:extLst>
          </p:cNvPr>
          <p:cNvSpPr>
            <a:spLocks noGrp="1"/>
          </p:cNvSpPr>
          <p:nvPr>
            <p:ph type="sldNum" sz="quarter" idx="12"/>
          </p:nvPr>
        </p:nvSpPr>
        <p:spPr/>
        <p:txBody>
          <a:bodyPr/>
          <a:lstStyle/>
          <a:p>
            <a:fld id="{F94A9DA2-B5E2-4100-B8EB-11167395F921}" type="slidenum">
              <a:rPr lang="en-US" smtClean="0"/>
              <a:t>‹#›</a:t>
            </a:fld>
            <a:endParaRPr lang="en-US"/>
          </a:p>
        </p:txBody>
      </p:sp>
    </p:spTree>
    <p:extLst>
      <p:ext uri="{BB962C8B-B14F-4D97-AF65-F5344CB8AC3E}">
        <p14:creationId xmlns:p14="http://schemas.microsoft.com/office/powerpoint/2010/main" val="15805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48E82C-BC60-2D9E-F4FC-721995B81357}"/>
              </a:ext>
            </a:extLst>
          </p:cNvPr>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a:extLst>
              <a:ext uri="{FF2B5EF4-FFF2-40B4-BE49-F238E27FC236}">
                <a16:creationId xmlns:a16="http://schemas.microsoft.com/office/drawing/2014/main" id="{B7A8D714-C9BF-BE73-9F0E-8656BE2E6CE3}"/>
              </a:ext>
            </a:extLst>
          </p:cNvPr>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a:extLst>
              <a:ext uri="{FF2B5EF4-FFF2-40B4-BE49-F238E27FC236}">
                <a16:creationId xmlns:a16="http://schemas.microsoft.com/office/drawing/2014/main" id="{7F22ABF0-4C77-7A82-FF99-D041B2880740}"/>
              </a:ext>
            </a:extLst>
          </p:cNvPr>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4">
            <a:extLst>
              <a:ext uri="{FF2B5EF4-FFF2-40B4-BE49-F238E27FC236}">
                <a16:creationId xmlns:a16="http://schemas.microsoft.com/office/drawing/2014/main" id="{6BFEE71F-00C3-2739-5505-ECBAFA97B12D}"/>
              </a:ext>
            </a:extLst>
          </p:cNvPr>
          <p:cNvSpPr>
            <a:spLocks noGrp="1"/>
          </p:cNvSpPr>
          <p:nvPr>
            <p:ph type="dt" sz="half" idx="10"/>
          </p:nvPr>
        </p:nvSpPr>
        <p:spPr/>
        <p:txBody>
          <a:bodyPr/>
          <a:lstStyle/>
          <a:p>
            <a:fld id="{A94BE44B-3248-4C53-BE7E-AEC0F924569D}" type="datetimeFigureOut">
              <a:rPr lang="en-US" smtClean="0"/>
              <a:t>4/30/2025</a:t>
            </a:fld>
            <a:endParaRPr lang="en-US"/>
          </a:p>
        </p:txBody>
      </p:sp>
      <p:sp>
        <p:nvSpPr>
          <p:cNvPr id="6" name="フッター プレースホルダー 5">
            <a:extLst>
              <a:ext uri="{FF2B5EF4-FFF2-40B4-BE49-F238E27FC236}">
                <a16:creationId xmlns:a16="http://schemas.microsoft.com/office/drawing/2014/main" id="{B7FDA3F1-6FC1-D901-DC80-DF21437C633D}"/>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B444722F-658A-E566-6852-AF8F1A0D759A}"/>
              </a:ext>
            </a:extLst>
          </p:cNvPr>
          <p:cNvSpPr>
            <a:spLocks noGrp="1"/>
          </p:cNvSpPr>
          <p:nvPr>
            <p:ph type="sldNum" sz="quarter" idx="12"/>
          </p:nvPr>
        </p:nvSpPr>
        <p:spPr/>
        <p:txBody>
          <a:bodyPr/>
          <a:lstStyle/>
          <a:p>
            <a:fld id="{F94A9DA2-B5E2-4100-B8EB-11167395F921}" type="slidenum">
              <a:rPr lang="en-US" smtClean="0"/>
              <a:t>‹#›</a:t>
            </a:fld>
            <a:endParaRPr lang="en-US"/>
          </a:p>
        </p:txBody>
      </p:sp>
    </p:spTree>
    <p:extLst>
      <p:ext uri="{BB962C8B-B14F-4D97-AF65-F5344CB8AC3E}">
        <p14:creationId xmlns:p14="http://schemas.microsoft.com/office/powerpoint/2010/main" val="211988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6101DE-D1DD-DB15-097D-6835AAD969B2}"/>
              </a:ext>
            </a:extLst>
          </p:cNvPr>
          <p:cNvSpPr>
            <a:spLocks noGrp="1"/>
          </p:cNvSpPr>
          <p:nvPr>
            <p:ph type="title"/>
          </p:nvPr>
        </p:nvSpPr>
        <p:spPr>
          <a:xfrm>
            <a:off x="839788" y="365125"/>
            <a:ext cx="10515600" cy="1325563"/>
          </a:xfrm>
        </p:spPr>
        <p:txBody>
          <a:bodyPr/>
          <a:lstStyle/>
          <a:p>
            <a:r>
              <a:rPr lang="ja-JP" altLang="en-US"/>
              <a:t>マスター タイトルの書式設定</a:t>
            </a:r>
            <a:endParaRPr lang="en-US"/>
          </a:p>
        </p:txBody>
      </p:sp>
      <p:sp>
        <p:nvSpPr>
          <p:cNvPr id="3" name="テキスト プレースホルダー 2">
            <a:extLst>
              <a:ext uri="{FF2B5EF4-FFF2-40B4-BE49-F238E27FC236}">
                <a16:creationId xmlns:a16="http://schemas.microsoft.com/office/drawing/2014/main" id="{87B20B29-4159-5EE0-6206-0E9EFBFDAB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7CABFFEB-C5E5-186C-3B8D-6390F084BE6D}"/>
              </a:ext>
            </a:extLst>
          </p:cNvPr>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a:extLst>
              <a:ext uri="{FF2B5EF4-FFF2-40B4-BE49-F238E27FC236}">
                <a16:creationId xmlns:a16="http://schemas.microsoft.com/office/drawing/2014/main" id="{53B0275D-7FC1-EC17-732C-4E805F8AF4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8A3C1575-F959-46D5-7908-90B4CD4EF8AD}"/>
              </a:ext>
            </a:extLst>
          </p:cNvPr>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ー 6">
            <a:extLst>
              <a:ext uri="{FF2B5EF4-FFF2-40B4-BE49-F238E27FC236}">
                <a16:creationId xmlns:a16="http://schemas.microsoft.com/office/drawing/2014/main" id="{4063D4CF-859C-8F3E-FC81-0FF687BEA21B}"/>
              </a:ext>
            </a:extLst>
          </p:cNvPr>
          <p:cNvSpPr>
            <a:spLocks noGrp="1"/>
          </p:cNvSpPr>
          <p:nvPr>
            <p:ph type="dt" sz="half" idx="10"/>
          </p:nvPr>
        </p:nvSpPr>
        <p:spPr/>
        <p:txBody>
          <a:bodyPr/>
          <a:lstStyle/>
          <a:p>
            <a:fld id="{A94BE44B-3248-4C53-BE7E-AEC0F924569D}" type="datetimeFigureOut">
              <a:rPr lang="en-US" smtClean="0"/>
              <a:t>4/30/2025</a:t>
            </a:fld>
            <a:endParaRPr lang="en-US"/>
          </a:p>
        </p:txBody>
      </p:sp>
      <p:sp>
        <p:nvSpPr>
          <p:cNvPr id="8" name="フッター プレースホルダー 7">
            <a:extLst>
              <a:ext uri="{FF2B5EF4-FFF2-40B4-BE49-F238E27FC236}">
                <a16:creationId xmlns:a16="http://schemas.microsoft.com/office/drawing/2014/main" id="{B0F91955-CE71-DED3-968E-4BA4E2135975}"/>
              </a:ext>
            </a:extLst>
          </p:cNvPr>
          <p:cNvSpPr>
            <a:spLocks noGrp="1"/>
          </p:cNvSpPr>
          <p:nvPr>
            <p:ph type="ftr" sz="quarter" idx="11"/>
          </p:nvPr>
        </p:nvSpPr>
        <p:spPr/>
        <p:txBody>
          <a:bodyPr/>
          <a:lstStyle/>
          <a:p>
            <a:endParaRPr lang="en-US"/>
          </a:p>
        </p:txBody>
      </p:sp>
      <p:sp>
        <p:nvSpPr>
          <p:cNvPr id="9" name="スライド番号プレースホルダー 8">
            <a:extLst>
              <a:ext uri="{FF2B5EF4-FFF2-40B4-BE49-F238E27FC236}">
                <a16:creationId xmlns:a16="http://schemas.microsoft.com/office/drawing/2014/main" id="{34F862EE-AE2E-8BBF-A290-0CBE847CFD4B}"/>
              </a:ext>
            </a:extLst>
          </p:cNvPr>
          <p:cNvSpPr>
            <a:spLocks noGrp="1"/>
          </p:cNvSpPr>
          <p:nvPr>
            <p:ph type="sldNum" sz="quarter" idx="12"/>
          </p:nvPr>
        </p:nvSpPr>
        <p:spPr/>
        <p:txBody>
          <a:bodyPr/>
          <a:lstStyle/>
          <a:p>
            <a:fld id="{F94A9DA2-B5E2-4100-B8EB-11167395F921}" type="slidenum">
              <a:rPr lang="en-US" smtClean="0"/>
              <a:t>‹#›</a:t>
            </a:fld>
            <a:endParaRPr lang="en-US"/>
          </a:p>
        </p:txBody>
      </p:sp>
    </p:spTree>
    <p:extLst>
      <p:ext uri="{BB962C8B-B14F-4D97-AF65-F5344CB8AC3E}">
        <p14:creationId xmlns:p14="http://schemas.microsoft.com/office/powerpoint/2010/main" val="115010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ADD4C5-8C12-8432-F7D2-57FE8D4D8845}"/>
              </a:ext>
            </a:extLst>
          </p:cNvPr>
          <p:cNvSpPr>
            <a:spLocks noGrp="1"/>
          </p:cNvSpPr>
          <p:nvPr>
            <p:ph type="title"/>
          </p:nvPr>
        </p:nvSpPr>
        <p:spPr/>
        <p:txBody>
          <a:bodyPr/>
          <a:lstStyle/>
          <a:p>
            <a:r>
              <a:rPr lang="ja-JP" altLang="en-US"/>
              <a:t>マスター タイトルの書式設定</a:t>
            </a:r>
            <a:endParaRPr lang="en-US"/>
          </a:p>
        </p:txBody>
      </p:sp>
      <p:sp>
        <p:nvSpPr>
          <p:cNvPr id="3" name="日付プレースホルダー 2">
            <a:extLst>
              <a:ext uri="{FF2B5EF4-FFF2-40B4-BE49-F238E27FC236}">
                <a16:creationId xmlns:a16="http://schemas.microsoft.com/office/drawing/2014/main" id="{B5BED72A-E1FD-252F-A092-671ADBE46C8C}"/>
              </a:ext>
            </a:extLst>
          </p:cNvPr>
          <p:cNvSpPr>
            <a:spLocks noGrp="1"/>
          </p:cNvSpPr>
          <p:nvPr>
            <p:ph type="dt" sz="half" idx="10"/>
          </p:nvPr>
        </p:nvSpPr>
        <p:spPr/>
        <p:txBody>
          <a:bodyPr/>
          <a:lstStyle/>
          <a:p>
            <a:fld id="{A94BE44B-3248-4C53-BE7E-AEC0F924569D}" type="datetimeFigureOut">
              <a:rPr lang="en-US" smtClean="0"/>
              <a:t>4/30/2025</a:t>
            </a:fld>
            <a:endParaRPr lang="en-US"/>
          </a:p>
        </p:txBody>
      </p:sp>
      <p:sp>
        <p:nvSpPr>
          <p:cNvPr id="4" name="フッター プレースホルダー 3">
            <a:extLst>
              <a:ext uri="{FF2B5EF4-FFF2-40B4-BE49-F238E27FC236}">
                <a16:creationId xmlns:a16="http://schemas.microsoft.com/office/drawing/2014/main" id="{56B838A7-C06F-9619-EFDA-2180CD891C71}"/>
              </a:ext>
            </a:extLst>
          </p:cNvPr>
          <p:cNvSpPr>
            <a:spLocks noGrp="1"/>
          </p:cNvSpPr>
          <p:nvPr>
            <p:ph type="ftr" sz="quarter" idx="11"/>
          </p:nvPr>
        </p:nvSpPr>
        <p:spPr/>
        <p:txBody>
          <a:bodyPr/>
          <a:lstStyle/>
          <a:p>
            <a:endParaRPr lang="en-US"/>
          </a:p>
        </p:txBody>
      </p:sp>
      <p:sp>
        <p:nvSpPr>
          <p:cNvPr id="5" name="スライド番号プレースホルダー 4">
            <a:extLst>
              <a:ext uri="{FF2B5EF4-FFF2-40B4-BE49-F238E27FC236}">
                <a16:creationId xmlns:a16="http://schemas.microsoft.com/office/drawing/2014/main" id="{9199A99E-CBB2-7621-9E0E-07F25199F13E}"/>
              </a:ext>
            </a:extLst>
          </p:cNvPr>
          <p:cNvSpPr>
            <a:spLocks noGrp="1"/>
          </p:cNvSpPr>
          <p:nvPr>
            <p:ph type="sldNum" sz="quarter" idx="12"/>
          </p:nvPr>
        </p:nvSpPr>
        <p:spPr/>
        <p:txBody>
          <a:bodyPr/>
          <a:lstStyle/>
          <a:p>
            <a:fld id="{F94A9DA2-B5E2-4100-B8EB-11167395F921}" type="slidenum">
              <a:rPr lang="en-US" smtClean="0"/>
              <a:t>‹#›</a:t>
            </a:fld>
            <a:endParaRPr lang="en-US"/>
          </a:p>
        </p:txBody>
      </p:sp>
    </p:spTree>
    <p:extLst>
      <p:ext uri="{BB962C8B-B14F-4D97-AF65-F5344CB8AC3E}">
        <p14:creationId xmlns:p14="http://schemas.microsoft.com/office/powerpoint/2010/main" val="67071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1CAE33C-450C-08E3-2E10-21FC1526C6A7}"/>
              </a:ext>
            </a:extLst>
          </p:cNvPr>
          <p:cNvSpPr>
            <a:spLocks noGrp="1"/>
          </p:cNvSpPr>
          <p:nvPr>
            <p:ph type="dt" sz="half" idx="10"/>
          </p:nvPr>
        </p:nvSpPr>
        <p:spPr/>
        <p:txBody>
          <a:bodyPr/>
          <a:lstStyle/>
          <a:p>
            <a:fld id="{A94BE44B-3248-4C53-BE7E-AEC0F924569D}" type="datetimeFigureOut">
              <a:rPr lang="en-US" smtClean="0"/>
              <a:t>4/30/2025</a:t>
            </a:fld>
            <a:endParaRPr lang="en-US"/>
          </a:p>
        </p:txBody>
      </p:sp>
      <p:sp>
        <p:nvSpPr>
          <p:cNvPr id="3" name="フッター プレースホルダー 2">
            <a:extLst>
              <a:ext uri="{FF2B5EF4-FFF2-40B4-BE49-F238E27FC236}">
                <a16:creationId xmlns:a16="http://schemas.microsoft.com/office/drawing/2014/main" id="{F7B95BC4-DAF6-F10C-4338-884B5691D195}"/>
              </a:ext>
            </a:extLst>
          </p:cNvPr>
          <p:cNvSpPr>
            <a:spLocks noGrp="1"/>
          </p:cNvSpPr>
          <p:nvPr>
            <p:ph type="ftr" sz="quarter" idx="11"/>
          </p:nvPr>
        </p:nvSpPr>
        <p:spPr/>
        <p:txBody>
          <a:bodyPr/>
          <a:lstStyle/>
          <a:p>
            <a:endParaRPr lang="en-US"/>
          </a:p>
        </p:txBody>
      </p:sp>
      <p:sp>
        <p:nvSpPr>
          <p:cNvPr id="4" name="スライド番号プレースホルダー 3">
            <a:extLst>
              <a:ext uri="{FF2B5EF4-FFF2-40B4-BE49-F238E27FC236}">
                <a16:creationId xmlns:a16="http://schemas.microsoft.com/office/drawing/2014/main" id="{8CFC32AC-6A08-1776-5E67-2962CC94FCE3}"/>
              </a:ext>
            </a:extLst>
          </p:cNvPr>
          <p:cNvSpPr>
            <a:spLocks noGrp="1"/>
          </p:cNvSpPr>
          <p:nvPr>
            <p:ph type="sldNum" sz="quarter" idx="12"/>
          </p:nvPr>
        </p:nvSpPr>
        <p:spPr/>
        <p:txBody>
          <a:bodyPr/>
          <a:lstStyle/>
          <a:p>
            <a:fld id="{F94A9DA2-B5E2-4100-B8EB-11167395F921}" type="slidenum">
              <a:rPr lang="en-US" smtClean="0"/>
              <a:t>‹#›</a:t>
            </a:fld>
            <a:endParaRPr lang="en-US"/>
          </a:p>
        </p:txBody>
      </p:sp>
    </p:spTree>
    <p:extLst>
      <p:ext uri="{BB962C8B-B14F-4D97-AF65-F5344CB8AC3E}">
        <p14:creationId xmlns:p14="http://schemas.microsoft.com/office/powerpoint/2010/main" val="76723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DCFA2-062D-3283-E271-52326D3EDEA0}"/>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コンテンツ プレースホルダー 2">
            <a:extLst>
              <a:ext uri="{FF2B5EF4-FFF2-40B4-BE49-F238E27FC236}">
                <a16:creationId xmlns:a16="http://schemas.microsoft.com/office/drawing/2014/main" id="{AC5FA25C-324E-E604-E5C1-B45AFF80C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a:extLst>
              <a:ext uri="{FF2B5EF4-FFF2-40B4-BE49-F238E27FC236}">
                <a16:creationId xmlns:a16="http://schemas.microsoft.com/office/drawing/2014/main" id="{225B7C87-5830-CD4C-B7C8-DB554FB8E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DC8B44A6-D43F-764E-6B93-49FEE84153B8}"/>
              </a:ext>
            </a:extLst>
          </p:cNvPr>
          <p:cNvSpPr>
            <a:spLocks noGrp="1"/>
          </p:cNvSpPr>
          <p:nvPr>
            <p:ph type="dt" sz="half" idx="10"/>
          </p:nvPr>
        </p:nvSpPr>
        <p:spPr/>
        <p:txBody>
          <a:bodyPr/>
          <a:lstStyle/>
          <a:p>
            <a:fld id="{A94BE44B-3248-4C53-BE7E-AEC0F924569D}" type="datetimeFigureOut">
              <a:rPr lang="en-US" smtClean="0"/>
              <a:t>4/30/2025</a:t>
            </a:fld>
            <a:endParaRPr lang="en-US"/>
          </a:p>
        </p:txBody>
      </p:sp>
      <p:sp>
        <p:nvSpPr>
          <p:cNvPr id="6" name="フッター プレースホルダー 5">
            <a:extLst>
              <a:ext uri="{FF2B5EF4-FFF2-40B4-BE49-F238E27FC236}">
                <a16:creationId xmlns:a16="http://schemas.microsoft.com/office/drawing/2014/main" id="{23B3442B-0610-5F49-A2AA-49EC4DF210BE}"/>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1A0F67E6-6758-F870-318A-A5EF0B61587C}"/>
              </a:ext>
            </a:extLst>
          </p:cNvPr>
          <p:cNvSpPr>
            <a:spLocks noGrp="1"/>
          </p:cNvSpPr>
          <p:nvPr>
            <p:ph type="sldNum" sz="quarter" idx="12"/>
          </p:nvPr>
        </p:nvSpPr>
        <p:spPr/>
        <p:txBody>
          <a:bodyPr/>
          <a:lstStyle/>
          <a:p>
            <a:fld id="{F94A9DA2-B5E2-4100-B8EB-11167395F921}" type="slidenum">
              <a:rPr lang="en-US" smtClean="0"/>
              <a:t>‹#›</a:t>
            </a:fld>
            <a:endParaRPr lang="en-US"/>
          </a:p>
        </p:txBody>
      </p:sp>
    </p:spTree>
    <p:extLst>
      <p:ext uri="{BB962C8B-B14F-4D97-AF65-F5344CB8AC3E}">
        <p14:creationId xmlns:p14="http://schemas.microsoft.com/office/powerpoint/2010/main" val="3607812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52114E-913C-C0ED-02C0-2EA176F52494}"/>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図プレースホルダー 2">
            <a:extLst>
              <a:ext uri="{FF2B5EF4-FFF2-40B4-BE49-F238E27FC236}">
                <a16:creationId xmlns:a16="http://schemas.microsoft.com/office/drawing/2014/main" id="{E9D9FD7C-D917-23C7-A54B-64BB4A08B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テキスト プレースホルダー 3">
            <a:extLst>
              <a:ext uri="{FF2B5EF4-FFF2-40B4-BE49-F238E27FC236}">
                <a16:creationId xmlns:a16="http://schemas.microsoft.com/office/drawing/2014/main" id="{9E8A1B7A-8DF2-B610-DB08-A28ECD77C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077DF6EA-179E-45DD-D8EA-AA3C6552A17E}"/>
              </a:ext>
            </a:extLst>
          </p:cNvPr>
          <p:cNvSpPr>
            <a:spLocks noGrp="1"/>
          </p:cNvSpPr>
          <p:nvPr>
            <p:ph type="dt" sz="half" idx="10"/>
          </p:nvPr>
        </p:nvSpPr>
        <p:spPr/>
        <p:txBody>
          <a:bodyPr/>
          <a:lstStyle/>
          <a:p>
            <a:fld id="{A94BE44B-3248-4C53-BE7E-AEC0F924569D}" type="datetimeFigureOut">
              <a:rPr lang="en-US" smtClean="0"/>
              <a:t>4/30/2025</a:t>
            </a:fld>
            <a:endParaRPr lang="en-US"/>
          </a:p>
        </p:txBody>
      </p:sp>
      <p:sp>
        <p:nvSpPr>
          <p:cNvPr id="6" name="フッター プレースホルダー 5">
            <a:extLst>
              <a:ext uri="{FF2B5EF4-FFF2-40B4-BE49-F238E27FC236}">
                <a16:creationId xmlns:a16="http://schemas.microsoft.com/office/drawing/2014/main" id="{57044232-4BD3-DAFD-7AF6-3A51F57970B5}"/>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47FFB879-E3F0-D2B2-4CA7-6FD8598E9923}"/>
              </a:ext>
            </a:extLst>
          </p:cNvPr>
          <p:cNvSpPr>
            <a:spLocks noGrp="1"/>
          </p:cNvSpPr>
          <p:nvPr>
            <p:ph type="sldNum" sz="quarter" idx="12"/>
          </p:nvPr>
        </p:nvSpPr>
        <p:spPr/>
        <p:txBody>
          <a:bodyPr/>
          <a:lstStyle/>
          <a:p>
            <a:fld id="{F94A9DA2-B5E2-4100-B8EB-11167395F921}" type="slidenum">
              <a:rPr lang="en-US" smtClean="0"/>
              <a:t>‹#›</a:t>
            </a:fld>
            <a:endParaRPr lang="en-US"/>
          </a:p>
        </p:txBody>
      </p:sp>
    </p:spTree>
    <p:extLst>
      <p:ext uri="{BB962C8B-B14F-4D97-AF65-F5344CB8AC3E}">
        <p14:creationId xmlns:p14="http://schemas.microsoft.com/office/powerpoint/2010/main" val="188915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17CE60B-4BE4-46A2-AF3D-2D46ECA9B1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テキスト プレースホルダー 2">
            <a:extLst>
              <a:ext uri="{FF2B5EF4-FFF2-40B4-BE49-F238E27FC236}">
                <a16:creationId xmlns:a16="http://schemas.microsoft.com/office/drawing/2014/main" id="{7D903AE7-C5E2-8A1A-3327-C3F20A8240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52F48D67-926B-C63C-4B78-22A594A0E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4BE44B-3248-4C53-BE7E-AEC0F924569D}" type="datetimeFigureOut">
              <a:rPr lang="en-US" smtClean="0"/>
              <a:t>4/30/2025</a:t>
            </a:fld>
            <a:endParaRPr lang="en-US"/>
          </a:p>
        </p:txBody>
      </p:sp>
      <p:sp>
        <p:nvSpPr>
          <p:cNvPr id="5" name="フッター プレースホルダー 4">
            <a:extLst>
              <a:ext uri="{FF2B5EF4-FFF2-40B4-BE49-F238E27FC236}">
                <a16:creationId xmlns:a16="http://schemas.microsoft.com/office/drawing/2014/main" id="{BF91A618-FD00-0A11-EDA3-4AA522B713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スライド番号プレースホルダー 5">
            <a:extLst>
              <a:ext uri="{FF2B5EF4-FFF2-40B4-BE49-F238E27FC236}">
                <a16:creationId xmlns:a16="http://schemas.microsoft.com/office/drawing/2014/main" id="{3CB14044-8692-5420-A6C6-00F048E09D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4A9DA2-B5E2-4100-B8EB-11167395F921}" type="slidenum">
              <a:rPr lang="en-US" smtClean="0"/>
              <a:t>‹#›</a:t>
            </a:fld>
            <a:endParaRPr lang="en-US"/>
          </a:p>
        </p:txBody>
      </p:sp>
    </p:spTree>
    <p:extLst>
      <p:ext uri="{BB962C8B-B14F-4D97-AF65-F5344CB8AC3E}">
        <p14:creationId xmlns:p14="http://schemas.microsoft.com/office/powerpoint/2010/main" val="3612406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5D0E2B2-63C7-267F-950C-802F4160E3A5}"/>
              </a:ext>
            </a:extLst>
          </p:cNvPr>
          <p:cNvSpPr>
            <a:spLocks noGrp="1"/>
          </p:cNvSpPr>
          <p:nvPr>
            <p:ph type="ctrTitle"/>
          </p:nvPr>
        </p:nvSpPr>
        <p:spPr/>
        <p:txBody>
          <a:bodyPr>
            <a:normAutofit/>
          </a:bodyPr>
          <a:lstStyle/>
          <a:p>
            <a:r>
              <a:rPr lang="en-US" altLang="ja-JP" sz="5400" dirty="0"/>
              <a:t> Evaluation boards</a:t>
            </a:r>
            <a:r>
              <a:rPr lang="ja-JP" altLang="en-US" sz="5400" dirty="0"/>
              <a:t> </a:t>
            </a:r>
            <a:r>
              <a:rPr lang="en-US" altLang="ja-JP" sz="5400" dirty="0"/>
              <a:t>for</a:t>
            </a:r>
            <a:r>
              <a:rPr lang="ja-JP" altLang="en-US" sz="5400" dirty="0"/>
              <a:t> </a:t>
            </a:r>
            <a:r>
              <a:rPr lang="en-US" altLang="ja-JP" sz="5400" dirty="0"/>
              <a:t>SLB</a:t>
            </a:r>
            <a:endParaRPr lang="en-US" sz="5400" dirty="0"/>
          </a:p>
        </p:txBody>
      </p:sp>
      <p:sp>
        <p:nvSpPr>
          <p:cNvPr id="5" name="字幕 4">
            <a:extLst>
              <a:ext uri="{FF2B5EF4-FFF2-40B4-BE49-F238E27FC236}">
                <a16:creationId xmlns:a16="http://schemas.microsoft.com/office/drawing/2014/main" id="{C35FB1CB-5FA2-B539-89DB-BA62DE6D4F1A}"/>
              </a:ext>
            </a:extLst>
          </p:cNvPr>
          <p:cNvSpPr>
            <a:spLocks noGrp="1"/>
          </p:cNvSpPr>
          <p:nvPr>
            <p:ph type="subTitle" idx="1"/>
          </p:nvPr>
        </p:nvSpPr>
        <p:spPr>
          <a:xfrm>
            <a:off x="1524000" y="4308620"/>
            <a:ext cx="9144000" cy="1655762"/>
          </a:xfrm>
        </p:spPr>
        <p:txBody>
          <a:bodyPr/>
          <a:lstStyle/>
          <a:p>
            <a:r>
              <a:rPr lang="en-US" altLang="ja-JP" dirty="0"/>
              <a:t>2025/4</a:t>
            </a:r>
            <a:endParaRPr lang="en-US" dirty="0"/>
          </a:p>
        </p:txBody>
      </p:sp>
    </p:spTree>
    <p:extLst>
      <p:ext uri="{BB962C8B-B14F-4D97-AF65-F5344CB8AC3E}">
        <p14:creationId xmlns:p14="http://schemas.microsoft.com/office/powerpoint/2010/main" val="3693864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969AC-530B-75EF-59C4-9D03E7A0D0B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C88B7F4-8797-AA0D-7F53-D05C0A4B7731}"/>
              </a:ext>
            </a:extLst>
          </p:cNvPr>
          <p:cNvSpPr>
            <a:spLocks noGrp="1"/>
          </p:cNvSpPr>
          <p:nvPr>
            <p:ph type="title"/>
          </p:nvPr>
        </p:nvSpPr>
        <p:spPr/>
        <p:txBody>
          <a:bodyPr/>
          <a:lstStyle/>
          <a:p>
            <a:r>
              <a:rPr lang="en-US" b="0" i="0" dirty="0">
                <a:solidFill>
                  <a:srgbClr val="111111"/>
                </a:solidFill>
                <a:effectLst/>
                <a:latin typeface="Roboto Condensed" panose="02000000000000000000" pitchFamily="2" charset="0"/>
              </a:rPr>
              <a:t>SLBEVAPAS01</a:t>
            </a:r>
            <a:endParaRPr lang="en-US" dirty="0"/>
          </a:p>
        </p:txBody>
      </p:sp>
      <p:sp>
        <p:nvSpPr>
          <p:cNvPr id="3" name="コンテンツ プレースホルダー 2">
            <a:extLst>
              <a:ext uri="{FF2B5EF4-FFF2-40B4-BE49-F238E27FC236}">
                <a16:creationId xmlns:a16="http://schemas.microsoft.com/office/drawing/2014/main" id="{F40E9613-48BB-89F7-FF21-5F58FD13EEEF}"/>
              </a:ext>
            </a:extLst>
          </p:cNvPr>
          <p:cNvSpPr>
            <a:spLocks noGrp="1"/>
          </p:cNvSpPr>
          <p:nvPr>
            <p:ph idx="1"/>
          </p:nvPr>
        </p:nvSpPr>
        <p:spPr>
          <a:xfrm>
            <a:off x="7274740" y="1825625"/>
            <a:ext cx="4079059" cy="4351338"/>
          </a:xfrm>
        </p:spPr>
        <p:txBody>
          <a:bodyPr>
            <a:normAutofit fontScale="62500" lnSpcReduction="20000"/>
          </a:bodyPr>
          <a:lstStyle/>
          <a:p>
            <a:pPr algn="l">
              <a:spcAft>
                <a:spcPts val="150"/>
              </a:spcAft>
              <a:buFont typeface="Arial" panose="020B0604020202020204" pitchFamily="34" charset="0"/>
              <a:buChar char="•"/>
            </a:pPr>
            <a:r>
              <a:rPr lang="en-US" b="0" i="0" dirty="0">
                <a:solidFill>
                  <a:srgbClr val="444444"/>
                </a:solidFill>
                <a:effectLst/>
                <a:latin typeface="Bahnschrift" panose="020B0502040204020203" pitchFamily="34" charset="0"/>
              </a:rPr>
              <a:t>Built-in rectifier for solar (DC) and vibration power generation (AC)</a:t>
            </a:r>
          </a:p>
          <a:p>
            <a:pPr algn="l">
              <a:spcAft>
                <a:spcPts val="150"/>
              </a:spcAft>
              <a:buFont typeface="Arial" panose="020B0604020202020204" pitchFamily="34" charset="0"/>
              <a:buChar char="•"/>
            </a:pPr>
            <a:r>
              <a:rPr lang="en-US" b="0" i="0" dirty="0">
                <a:solidFill>
                  <a:srgbClr val="444444"/>
                </a:solidFill>
                <a:effectLst/>
                <a:latin typeface="Bahnschrift" panose="020B0502040204020203" pitchFamily="34" charset="0"/>
              </a:rPr>
              <a:t>Supports power collection optimization via jumper settings</a:t>
            </a:r>
          </a:p>
          <a:p>
            <a:pPr algn="l">
              <a:spcAft>
                <a:spcPts val="150"/>
              </a:spcAft>
              <a:buFont typeface="Arial" panose="020B0604020202020204" pitchFamily="34" charset="0"/>
              <a:buChar char="•"/>
            </a:pPr>
            <a:r>
              <a:rPr lang="en-US" b="0" i="0" dirty="0">
                <a:solidFill>
                  <a:srgbClr val="444444"/>
                </a:solidFill>
                <a:effectLst/>
                <a:latin typeface="Bahnschrift" panose="020B0502040204020203" pitchFamily="34" charset="0"/>
              </a:rPr>
              <a:t>USB -C charging with up to 20C (400mA) charge current via dip switches</a:t>
            </a:r>
          </a:p>
          <a:p>
            <a:pPr algn="l">
              <a:spcAft>
                <a:spcPts val="150"/>
              </a:spcAft>
              <a:buFont typeface="Arial" panose="020B0604020202020204" pitchFamily="34" charset="0"/>
              <a:buChar char="•"/>
            </a:pPr>
            <a:r>
              <a:rPr lang="en-US" b="0" i="0" dirty="0">
                <a:solidFill>
                  <a:srgbClr val="444444"/>
                </a:solidFill>
                <a:effectLst/>
                <a:latin typeface="Bahnschrift" panose="020B0502040204020203" pitchFamily="34" charset="0"/>
              </a:rPr>
              <a:t>Supports various outputs (1.14V-3.34V)</a:t>
            </a:r>
          </a:p>
          <a:p>
            <a:pPr algn="l">
              <a:spcAft>
                <a:spcPts val="150"/>
              </a:spcAft>
              <a:buFont typeface="Arial" panose="020B0604020202020204" pitchFamily="34" charset="0"/>
              <a:buChar char="•"/>
            </a:pPr>
            <a:r>
              <a:rPr lang="en-US" b="0" i="0" dirty="0">
                <a:solidFill>
                  <a:srgbClr val="444444"/>
                </a:solidFill>
                <a:effectLst/>
                <a:latin typeface="Bahnschrift" panose="020B0502040204020203" pitchFamily="34" charset="0"/>
              </a:rPr>
              <a:t>High customizability</a:t>
            </a:r>
          </a:p>
          <a:p>
            <a:pPr algn="l">
              <a:spcAft>
                <a:spcPts val="150"/>
              </a:spcAft>
              <a:buFont typeface="Arial" panose="020B0604020202020204" pitchFamily="34" charset="0"/>
              <a:buChar char="•"/>
            </a:pPr>
            <a:r>
              <a:rPr lang="en-US" b="0" i="0" dirty="0">
                <a:solidFill>
                  <a:srgbClr val="444444"/>
                </a:solidFill>
                <a:effectLst/>
                <a:latin typeface="Bahnschrift" panose="020B0502040204020203" pitchFamily="34" charset="0"/>
              </a:rPr>
              <a:t>11 measure and test points for evaluation purposes</a:t>
            </a:r>
          </a:p>
          <a:p>
            <a:pPr algn="l">
              <a:spcAft>
                <a:spcPts val="150"/>
              </a:spcAft>
              <a:buFont typeface="Arial" panose="020B0604020202020204" pitchFamily="34" charset="0"/>
              <a:buChar char="•"/>
            </a:pPr>
            <a:r>
              <a:rPr lang="en-US" b="0" i="0" dirty="0">
                <a:solidFill>
                  <a:srgbClr val="444444"/>
                </a:solidFill>
                <a:effectLst/>
                <a:latin typeface="Bahnschrift" panose="020B0502040204020203" pitchFamily="34" charset="0"/>
              </a:rPr>
              <a:t>PMIC E-Peas AEM30330 with configuration jumpers (i.e. MPPT, load configuration etc.)</a:t>
            </a:r>
          </a:p>
          <a:p>
            <a:pPr algn="l">
              <a:spcAft>
                <a:spcPts val="150"/>
              </a:spcAft>
              <a:buFont typeface="Arial" panose="020B0604020202020204" pitchFamily="34" charset="0"/>
              <a:buChar char="•"/>
            </a:pPr>
            <a:r>
              <a:rPr lang="en-US" b="0" i="0" dirty="0">
                <a:solidFill>
                  <a:srgbClr val="444444"/>
                </a:solidFill>
                <a:effectLst/>
                <a:latin typeface="Bahnschrift" panose="020B0502040204020203" pitchFamily="34" charset="0"/>
              </a:rPr>
              <a:t>PCBA size: 110 x 60mm</a:t>
            </a:r>
          </a:p>
        </p:txBody>
      </p:sp>
      <p:sp>
        <p:nvSpPr>
          <p:cNvPr id="5" name="テキスト ボックス 4">
            <a:extLst>
              <a:ext uri="{FF2B5EF4-FFF2-40B4-BE49-F238E27FC236}">
                <a16:creationId xmlns:a16="http://schemas.microsoft.com/office/drawing/2014/main" id="{73D05435-9113-442C-8A78-54201E07A8E1}"/>
              </a:ext>
            </a:extLst>
          </p:cNvPr>
          <p:cNvSpPr txBox="1"/>
          <p:nvPr/>
        </p:nvSpPr>
        <p:spPr>
          <a:xfrm>
            <a:off x="446073" y="1880851"/>
            <a:ext cx="6233902" cy="3693319"/>
          </a:xfrm>
          <a:prstGeom prst="rect">
            <a:avLst/>
          </a:prstGeom>
          <a:noFill/>
        </p:spPr>
        <p:txBody>
          <a:bodyPr wrap="square">
            <a:spAutoFit/>
          </a:bodyPr>
          <a:lstStyle/>
          <a:p>
            <a:r>
              <a:rPr lang="en-US" b="1" i="0" dirty="0">
                <a:solidFill>
                  <a:srgbClr val="222222"/>
                </a:solidFill>
                <a:effectLst/>
                <a:latin typeface="Roboto Condensed" panose="02000000000000000000" pitchFamily="2" charset="0"/>
              </a:rPr>
              <a:t>SLB Series Energy Harvesting Evaluation Board with 20C USB type-C charging</a:t>
            </a:r>
          </a:p>
          <a:p>
            <a:endParaRPr lang="en-US" dirty="0"/>
          </a:p>
          <a:p>
            <a:r>
              <a:rPr lang="en-US" dirty="0"/>
              <a:t>Nichicon “SLB” series are “Small Lithium Titanate Rechargeable Batteries” ideal for powering IoT systems. The SLBEVAPAS01 is an evaluation board that allows users to test the SLB series with combining various types of energy harvesting devices. With a built-in power management IC from E-Peas, the harvesting can be optimized via jumper configurations. The board is equipped with a rectifier for AC harvesting source. To enable fast evaluation, the board features an USB-C input for quick SLB charging with up to 400mA.</a:t>
            </a:r>
          </a:p>
        </p:txBody>
      </p:sp>
      <p:pic>
        <p:nvPicPr>
          <p:cNvPr id="6" name="図 5">
            <a:extLst>
              <a:ext uri="{FF2B5EF4-FFF2-40B4-BE49-F238E27FC236}">
                <a16:creationId xmlns:a16="http://schemas.microsoft.com/office/drawing/2014/main" id="{A8BEF688-59BC-ECF2-CF25-8463D97FA2F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093593" y="299633"/>
            <a:ext cx="1482698" cy="990758"/>
          </a:xfrm>
          <a:prstGeom prst="rect">
            <a:avLst/>
          </a:prstGeom>
        </p:spPr>
      </p:pic>
      <p:pic>
        <p:nvPicPr>
          <p:cNvPr id="7" name="図 6">
            <a:extLst>
              <a:ext uri="{FF2B5EF4-FFF2-40B4-BE49-F238E27FC236}">
                <a16:creationId xmlns:a16="http://schemas.microsoft.com/office/drawing/2014/main" id="{00E17B04-EFC4-D8C3-8F11-C753383863E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169543" y="321399"/>
            <a:ext cx="1742328" cy="977118"/>
          </a:xfrm>
          <a:prstGeom prst="rect">
            <a:avLst/>
          </a:prstGeom>
        </p:spPr>
      </p:pic>
    </p:spTree>
    <p:extLst>
      <p:ext uri="{BB962C8B-B14F-4D97-AF65-F5344CB8AC3E}">
        <p14:creationId xmlns:p14="http://schemas.microsoft.com/office/powerpoint/2010/main" val="272033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620BD-DBA7-6F93-8EBB-11E5DDB8221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3248779-7D71-D925-B1CF-EA987D191B55}"/>
              </a:ext>
            </a:extLst>
          </p:cNvPr>
          <p:cNvSpPr>
            <a:spLocks noGrp="1"/>
          </p:cNvSpPr>
          <p:nvPr>
            <p:ph type="title"/>
          </p:nvPr>
        </p:nvSpPr>
        <p:spPr/>
        <p:txBody>
          <a:bodyPr/>
          <a:lstStyle/>
          <a:p>
            <a:r>
              <a:rPr lang="en-US" dirty="0">
                <a:solidFill>
                  <a:srgbClr val="111111"/>
                </a:solidFill>
                <a:latin typeface="Roboto Condensed" panose="02000000000000000000" pitchFamily="2" charset="0"/>
              </a:rPr>
              <a:t>EVSLB-EHEP02A</a:t>
            </a:r>
          </a:p>
        </p:txBody>
      </p:sp>
      <p:sp>
        <p:nvSpPr>
          <p:cNvPr id="3" name="コンテンツ プレースホルダー 2">
            <a:extLst>
              <a:ext uri="{FF2B5EF4-FFF2-40B4-BE49-F238E27FC236}">
                <a16:creationId xmlns:a16="http://schemas.microsoft.com/office/drawing/2014/main" id="{2E79E12C-4D4E-454B-37F7-29196A4E4870}"/>
              </a:ext>
            </a:extLst>
          </p:cNvPr>
          <p:cNvSpPr>
            <a:spLocks noGrp="1"/>
          </p:cNvSpPr>
          <p:nvPr>
            <p:ph idx="1"/>
          </p:nvPr>
        </p:nvSpPr>
        <p:spPr>
          <a:xfrm>
            <a:off x="7274740" y="1825625"/>
            <a:ext cx="4079059" cy="4351338"/>
          </a:xfrm>
        </p:spPr>
        <p:txBody>
          <a:bodyPr>
            <a:normAutofit fontScale="47500" lnSpcReduction="20000"/>
          </a:bodyPr>
          <a:lstStyle/>
          <a:p>
            <a:pPr algn="l">
              <a:lnSpc>
                <a:spcPts val="2625"/>
              </a:lnSpc>
              <a:spcAft>
                <a:spcPts val="150"/>
              </a:spcAft>
              <a:buFont typeface="Arial" panose="020B0604020202020204" pitchFamily="34" charset="0"/>
              <a:buChar char="•"/>
            </a:pPr>
            <a:r>
              <a:rPr lang="en-US" sz="3300" dirty="0">
                <a:solidFill>
                  <a:srgbClr val="444444"/>
                </a:solidFill>
                <a:latin typeface="Bahnschrift" panose="020B0502040204020203" pitchFamily="34" charset="0"/>
              </a:rPr>
              <a:t>Solar (DC), vibration power generation (AC), etc. Input from various harvesters are possible</a:t>
            </a:r>
          </a:p>
          <a:p>
            <a:pPr algn="l">
              <a:lnSpc>
                <a:spcPts val="2625"/>
              </a:lnSpc>
              <a:spcAft>
                <a:spcPts val="150"/>
              </a:spcAft>
              <a:buFont typeface="Arial" panose="020B0604020202020204" pitchFamily="34" charset="0"/>
              <a:buChar char="•"/>
            </a:pPr>
            <a:r>
              <a:rPr lang="en-US" sz="3300" dirty="0">
                <a:solidFill>
                  <a:srgbClr val="444444"/>
                </a:solidFill>
                <a:latin typeface="Bahnschrift" panose="020B0502040204020203" pitchFamily="34" charset="0"/>
              </a:rPr>
              <a:t>Supports power collection settings optimized for harvester characteristics</a:t>
            </a:r>
          </a:p>
          <a:p>
            <a:pPr algn="l">
              <a:lnSpc>
                <a:spcPts val="2625"/>
              </a:lnSpc>
              <a:spcAft>
                <a:spcPts val="150"/>
              </a:spcAft>
              <a:buFont typeface="Arial" panose="020B0604020202020204" pitchFamily="34" charset="0"/>
              <a:buChar char="•"/>
            </a:pPr>
            <a:r>
              <a:rPr lang="en-US" sz="3300" dirty="0">
                <a:solidFill>
                  <a:srgbClr val="444444"/>
                </a:solidFill>
                <a:latin typeface="Bahnschrift" panose="020B0502040204020203" pitchFamily="34" charset="0"/>
              </a:rPr>
              <a:t>Compatible with all 5 types of SLB series</a:t>
            </a:r>
          </a:p>
          <a:p>
            <a:pPr algn="l">
              <a:lnSpc>
                <a:spcPts val="2625"/>
              </a:lnSpc>
              <a:spcAft>
                <a:spcPts val="150"/>
              </a:spcAft>
              <a:buFont typeface="Arial" panose="020B0604020202020204" pitchFamily="34" charset="0"/>
              <a:buChar char="•"/>
            </a:pPr>
            <a:r>
              <a:rPr lang="en-US" sz="3300" dirty="0">
                <a:latin typeface="Bahnschrift" panose="020B0502040204020203" pitchFamily="34" charset="0"/>
              </a:rPr>
              <a:t>Supports 2 outputs (SLB direct / 3-5V)</a:t>
            </a:r>
          </a:p>
          <a:p>
            <a:pPr algn="l">
              <a:lnSpc>
                <a:spcPts val="2625"/>
              </a:lnSpc>
              <a:spcAft>
                <a:spcPts val="150"/>
              </a:spcAft>
              <a:buFont typeface="Arial" panose="020B0604020202020204" pitchFamily="34" charset="0"/>
              <a:buChar char="•"/>
            </a:pPr>
            <a:r>
              <a:rPr lang="en-US" sz="3300" dirty="0">
                <a:latin typeface="Bahnschrift" panose="020B0502040204020203" pitchFamily="34" charset="0"/>
              </a:rPr>
              <a:t>High customizability</a:t>
            </a:r>
          </a:p>
          <a:p>
            <a:pPr>
              <a:lnSpc>
                <a:spcPts val="2625"/>
              </a:lnSpc>
              <a:spcAft>
                <a:spcPts val="150"/>
              </a:spcAft>
            </a:pPr>
            <a:r>
              <a:rPr lang="en-US" sz="3600" b="0" i="0" dirty="0">
                <a:effectLst/>
                <a:latin typeface="Bahnschrift" panose="020B0502040204020203" pitchFamily="34" charset="0"/>
              </a:rPr>
              <a:t>PCBA size: 90 x 70mm</a:t>
            </a:r>
          </a:p>
          <a:p>
            <a:pPr algn="l">
              <a:lnSpc>
                <a:spcPts val="2625"/>
              </a:lnSpc>
              <a:spcAft>
                <a:spcPts val="150"/>
              </a:spcAft>
              <a:buFont typeface="Arial" panose="020B0604020202020204" pitchFamily="34" charset="0"/>
              <a:buChar char="•"/>
            </a:pPr>
            <a:endParaRPr lang="en-US" sz="3300" dirty="0">
              <a:solidFill>
                <a:srgbClr val="444444"/>
              </a:solidFill>
              <a:latin typeface="Bahnschrift" panose="020B0502040204020203" pitchFamily="34" charset="0"/>
            </a:endParaRPr>
          </a:p>
          <a:p>
            <a:pPr algn="l">
              <a:spcAft>
                <a:spcPts val="150"/>
              </a:spcAft>
              <a:buFont typeface="Arial" panose="020B0604020202020204" pitchFamily="34" charset="0"/>
              <a:buChar char="•"/>
            </a:pPr>
            <a:endParaRPr lang="en-US" b="0" i="0" dirty="0">
              <a:solidFill>
                <a:srgbClr val="444444"/>
              </a:solidFill>
              <a:effectLst/>
              <a:latin typeface="Bahnschrift" panose="020B0502040204020203" pitchFamily="34" charset="0"/>
            </a:endParaRPr>
          </a:p>
        </p:txBody>
      </p:sp>
      <p:sp>
        <p:nvSpPr>
          <p:cNvPr id="5" name="テキスト ボックス 4">
            <a:extLst>
              <a:ext uri="{FF2B5EF4-FFF2-40B4-BE49-F238E27FC236}">
                <a16:creationId xmlns:a16="http://schemas.microsoft.com/office/drawing/2014/main" id="{9B6B59AF-5D52-2800-1970-04EE0F07EB33}"/>
              </a:ext>
            </a:extLst>
          </p:cNvPr>
          <p:cNvSpPr txBox="1"/>
          <p:nvPr/>
        </p:nvSpPr>
        <p:spPr>
          <a:xfrm>
            <a:off x="446073" y="1880851"/>
            <a:ext cx="6233902" cy="3693319"/>
          </a:xfrm>
          <a:prstGeom prst="rect">
            <a:avLst/>
          </a:prstGeom>
          <a:noFill/>
        </p:spPr>
        <p:txBody>
          <a:bodyPr wrap="square">
            <a:spAutoFit/>
          </a:bodyPr>
          <a:lstStyle/>
          <a:p>
            <a:r>
              <a:rPr lang="en-US" b="1" i="0" dirty="0">
                <a:solidFill>
                  <a:srgbClr val="222222"/>
                </a:solidFill>
                <a:effectLst/>
                <a:latin typeface="Roboto Condensed" panose="02000000000000000000" pitchFamily="2" charset="0"/>
              </a:rPr>
              <a:t>SLB Series Energy Harvesting Evaluation Board</a:t>
            </a:r>
          </a:p>
          <a:p>
            <a:endParaRPr lang="en-US" b="1" i="0" dirty="0">
              <a:solidFill>
                <a:srgbClr val="222222"/>
              </a:solidFill>
              <a:effectLst/>
              <a:latin typeface="Roboto Condensed" panose="02000000000000000000" pitchFamily="2" charset="0"/>
            </a:endParaRPr>
          </a:p>
          <a:p>
            <a:r>
              <a:rPr lang="en-US" b="0" i="0" dirty="0">
                <a:solidFill>
                  <a:srgbClr val="333333"/>
                </a:solidFill>
                <a:effectLst/>
                <a:latin typeface="Bahnschrift" panose="020B0502040204020203" pitchFamily="34" charset="0"/>
              </a:rPr>
              <a:t>Nichicon “SLB” series are “Small Lithium Titanate Rechargeable Batteries” ideal for powering IoT systems. The EVSLB-EHEP02A is an evaluation board that allows users to test the SLB series with combining various types of energy harvesting devices. With a built-in power management IC, the power collection efficiency can be optimized according to the energy harvesting element used. It is also equipped with 2 types of power output, it can be used properly according to the application. The EVSLB-EHEP02A provides an easy way to configure the energy harvesting powered source.</a:t>
            </a:r>
            <a:endParaRPr lang="en-US" dirty="0"/>
          </a:p>
        </p:txBody>
      </p:sp>
      <p:pic>
        <p:nvPicPr>
          <p:cNvPr id="4" name="図 3">
            <a:extLst>
              <a:ext uri="{FF2B5EF4-FFF2-40B4-BE49-F238E27FC236}">
                <a16:creationId xmlns:a16="http://schemas.microsoft.com/office/drawing/2014/main" id="{9779AEFF-E1C1-ACE3-3AB6-4EBB60AFDE7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734329" y="152450"/>
            <a:ext cx="1649580" cy="1259092"/>
          </a:xfrm>
          <a:prstGeom prst="rect">
            <a:avLst/>
          </a:prstGeom>
        </p:spPr>
      </p:pic>
      <p:pic>
        <p:nvPicPr>
          <p:cNvPr id="6" name="図 5">
            <a:extLst>
              <a:ext uri="{FF2B5EF4-FFF2-40B4-BE49-F238E27FC236}">
                <a16:creationId xmlns:a16="http://schemas.microsoft.com/office/drawing/2014/main" id="{E0C94255-B51C-69AC-CA98-D50E9DEF8F2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426817" y="108492"/>
            <a:ext cx="1701748" cy="1325563"/>
          </a:xfrm>
          <a:prstGeom prst="rect">
            <a:avLst/>
          </a:prstGeom>
        </p:spPr>
      </p:pic>
    </p:spTree>
    <p:extLst>
      <p:ext uri="{BB962C8B-B14F-4D97-AF65-F5344CB8AC3E}">
        <p14:creationId xmlns:p14="http://schemas.microsoft.com/office/powerpoint/2010/main" val="119664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34710F-2EFA-3EBC-E873-92391D55DAB7}"/>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6CB1-E8C8-4751-B6A6-46B2D1E72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FEBCA65-D741-6D96-4BE8-19C2F852905F}"/>
              </a:ext>
            </a:extLst>
          </p:cNvPr>
          <p:cNvSpPr>
            <a:spLocks noGrp="1"/>
          </p:cNvSpPr>
          <p:nvPr>
            <p:ph type="title"/>
          </p:nvPr>
        </p:nvSpPr>
        <p:spPr>
          <a:xfrm>
            <a:off x="429768" y="411480"/>
            <a:ext cx="11131298" cy="1106424"/>
          </a:xfrm>
        </p:spPr>
        <p:txBody>
          <a:bodyPr vert="horz" lIns="91440" tIns="45720" rIns="91440" bIns="45720" rtlCol="0" anchor="ctr">
            <a:normAutofit/>
          </a:bodyPr>
          <a:lstStyle/>
          <a:p>
            <a:r>
              <a:rPr lang="en-US" sz="3600" kern="1200" dirty="0">
                <a:solidFill>
                  <a:schemeClr val="tx1"/>
                </a:solidFill>
                <a:latin typeface="+mj-lt"/>
                <a:ea typeface="+mj-ea"/>
                <a:cs typeface="+mj-cs"/>
              </a:rPr>
              <a:t>EVSLB-AAA</a:t>
            </a:r>
            <a:endParaRPr lang="en-US" sz="3600" strike="dblStrike" kern="1200" dirty="0">
              <a:solidFill>
                <a:srgbClr val="0066FF"/>
              </a:solidFill>
              <a:latin typeface="+mj-lt"/>
              <a:ea typeface="+mj-ea"/>
              <a:cs typeface="+mj-cs"/>
            </a:endParaRPr>
          </a:p>
        </p:txBody>
      </p:sp>
      <p:sp>
        <p:nvSpPr>
          <p:cNvPr id="14" name="Rectangle 13">
            <a:extLst>
              <a:ext uri="{FF2B5EF4-FFF2-40B4-BE49-F238E27FC236}">
                <a16:creationId xmlns:a16="http://schemas.microsoft.com/office/drawing/2014/main" id="{90C0C0D1-E79A-41FF-8322-256F6DD1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21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395FA420-5595-49D1-9D5F-79EC43B55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4648" y="1721922"/>
            <a:ext cx="3609143"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テキスト ボックス 6">
            <a:extLst>
              <a:ext uri="{FF2B5EF4-FFF2-40B4-BE49-F238E27FC236}">
                <a16:creationId xmlns:a16="http://schemas.microsoft.com/office/drawing/2014/main" id="{EF760AF7-01B9-C850-C177-808AC7E1C1C4}"/>
              </a:ext>
            </a:extLst>
          </p:cNvPr>
          <p:cNvSpPr txBox="1"/>
          <p:nvPr/>
        </p:nvSpPr>
        <p:spPr>
          <a:xfrm>
            <a:off x="8139793" y="2020824"/>
            <a:ext cx="3328157" cy="3959352"/>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dirty="0"/>
              <a:t>Compatibly of AA/AAA battery from factor</a:t>
            </a:r>
          </a:p>
          <a:p>
            <a:pPr marL="285750" indent="-228600">
              <a:lnSpc>
                <a:spcPct val="90000"/>
              </a:lnSpc>
              <a:spcAft>
                <a:spcPts val="600"/>
              </a:spcAft>
              <a:buFont typeface="Arial" panose="020B0604020202020204" pitchFamily="34" charset="0"/>
              <a:buChar char="•"/>
            </a:pPr>
            <a:r>
              <a:rPr lang="en-US" dirty="0"/>
              <a:t>Energy harvesting connection</a:t>
            </a:r>
          </a:p>
          <a:p>
            <a:pPr marL="285750" indent="-228600">
              <a:lnSpc>
                <a:spcPct val="90000"/>
              </a:lnSpc>
              <a:spcAft>
                <a:spcPts val="600"/>
              </a:spcAft>
              <a:buFont typeface="Arial" panose="020B0604020202020204" pitchFamily="34" charset="0"/>
              <a:buChar char="•"/>
            </a:pPr>
            <a:r>
              <a:rPr lang="en-US" dirty="0"/>
              <a:t>MPPT (maximum power point tracking)  control </a:t>
            </a:r>
          </a:p>
          <a:p>
            <a:pPr marL="285750" indent="-228600">
              <a:lnSpc>
                <a:spcPct val="90000"/>
              </a:lnSpc>
              <a:spcAft>
                <a:spcPts val="600"/>
              </a:spcAft>
              <a:buFont typeface="Arial" panose="020B0604020202020204" pitchFamily="34" charset="0"/>
              <a:buChar char="•"/>
            </a:pPr>
            <a:r>
              <a:rPr lang="en-US" dirty="0"/>
              <a:t>USB-C charging port</a:t>
            </a:r>
          </a:p>
          <a:p>
            <a:pPr marL="285750" indent="-228600">
              <a:lnSpc>
                <a:spcPct val="90000"/>
              </a:lnSpc>
              <a:spcAft>
                <a:spcPts val="600"/>
              </a:spcAft>
              <a:buFont typeface="Arial" panose="020B0604020202020204" pitchFamily="34" charset="0"/>
              <a:buChar char="•"/>
            </a:pPr>
            <a:r>
              <a:rPr lang="en-US" dirty="0"/>
              <a:t>Various battery mounting</a:t>
            </a:r>
          </a:p>
          <a:p>
            <a:pPr marL="285750" indent="-228600">
              <a:lnSpc>
                <a:spcPct val="90000"/>
              </a:lnSpc>
              <a:spcAft>
                <a:spcPts val="600"/>
              </a:spcAft>
              <a:buFont typeface="Arial" panose="020B0604020202020204" pitchFamily="34" charset="0"/>
              <a:buChar char="•"/>
            </a:pPr>
            <a:r>
              <a:rPr lang="en-US" dirty="0"/>
              <a:t>PCBA size: 44.5 x 10.5 mm</a:t>
            </a:r>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p:txBody>
      </p:sp>
      <p:pic>
        <p:nvPicPr>
          <p:cNvPr id="8" name="コンテンツ プレースホルダー 3">
            <a:extLst>
              <a:ext uri="{FF2B5EF4-FFF2-40B4-BE49-F238E27FC236}">
                <a16:creationId xmlns:a16="http://schemas.microsoft.com/office/drawing/2014/main" id="{DE0E5A9F-2DB2-E9AE-2EAD-8ABE1CB01C01}"/>
              </a:ext>
            </a:extLst>
          </p:cNvPr>
          <p:cNvPicPr>
            <a:picLocks noChangeAspect="1"/>
          </p:cNvPicPr>
          <p:nvPr/>
        </p:nvPicPr>
        <p:blipFill>
          <a:blip r:embed="rId2"/>
          <a:stretch>
            <a:fillRect/>
          </a:stretch>
        </p:blipFill>
        <p:spPr>
          <a:xfrm>
            <a:off x="5314272" y="315856"/>
            <a:ext cx="2890854" cy="821347"/>
          </a:xfrm>
          <a:prstGeom prst="rect">
            <a:avLst/>
          </a:prstGeom>
        </p:spPr>
      </p:pic>
      <p:pic>
        <p:nvPicPr>
          <p:cNvPr id="9" name="図 8">
            <a:extLst>
              <a:ext uri="{FF2B5EF4-FFF2-40B4-BE49-F238E27FC236}">
                <a16:creationId xmlns:a16="http://schemas.microsoft.com/office/drawing/2014/main" id="{E2C2A5FA-078A-91A2-30CE-BA7FFB10615B}"/>
              </a:ext>
            </a:extLst>
          </p:cNvPr>
          <p:cNvPicPr>
            <a:picLocks noChangeAspect="1"/>
          </p:cNvPicPr>
          <p:nvPr/>
        </p:nvPicPr>
        <p:blipFill>
          <a:blip r:embed="rId3"/>
          <a:stretch>
            <a:fillRect/>
          </a:stretch>
        </p:blipFill>
        <p:spPr>
          <a:xfrm>
            <a:off x="8573509" y="315856"/>
            <a:ext cx="2894441" cy="807001"/>
          </a:xfrm>
          <a:prstGeom prst="rect">
            <a:avLst/>
          </a:prstGeom>
        </p:spPr>
      </p:pic>
      <p:sp>
        <p:nvSpPr>
          <p:cNvPr id="4" name="テキスト ボックス 3">
            <a:extLst>
              <a:ext uri="{FF2B5EF4-FFF2-40B4-BE49-F238E27FC236}">
                <a16:creationId xmlns:a16="http://schemas.microsoft.com/office/drawing/2014/main" id="{6BDEFB6C-350C-7A1B-2DED-3DB18633AAA2}"/>
              </a:ext>
            </a:extLst>
          </p:cNvPr>
          <p:cNvSpPr txBox="1"/>
          <p:nvPr/>
        </p:nvSpPr>
        <p:spPr>
          <a:xfrm>
            <a:off x="506765" y="1763950"/>
            <a:ext cx="6095324" cy="3970318"/>
          </a:xfrm>
          <a:prstGeom prst="rect">
            <a:avLst/>
          </a:prstGeom>
          <a:noFill/>
        </p:spPr>
        <p:txBody>
          <a:bodyPr wrap="square">
            <a:spAutoFit/>
          </a:bodyPr>
          <a:lstStyle/>
          <a:p>
            <a:r>
              <a:rPr lang="en-US" b="1" i="0" dirty="0">
                <a:solidFill>
                  <a:srgbClr val="222222"/>
                </a:solidFill>
                <a:effectLst/>
                <a:latin typeface="Roboto Condensed" panose="02000000000000000000" pitchFamily="2" charset="0"/>
              </a:rPr>
              <a:t>SLB Series Energy Harvesting Evaluation </a:t>
            </a:r>
            <a:r>
              <a:rPr lang="en-US" b="1" i="0" dirty="0">
                <a:effectLst/>
                <a:latin typeface="Roboto Condensed" panose="02000000000000000000" pitchFamily="2" charset="0"/>
              </a:rPr>
              <a:t>Board for replacing </a:t>
            </a:r>
            <a:r>
              <a:rPr lang="en-US" b="1" i="0" dirty="0">
                <a:solidFill>
                  <a:srgbClr val="222222"/>
                </a:solidFill>
                <a:effectLst/>
                <a:latin typeface="Roboto Condensed" panose="02000000000000000000" pitchFamily="2" charset="0"/>
              </a:rPr>
              <a:t>AA/A</a:t>
            </a:r>
            <a:r>
              <a:rPr lang="en-US" altLang="ja-JP" b="1" i="0" dirty="0">
                <a:solidFill>
                  <a:srgbClr val="222222"/>
                </a:solidFill>
                <a:effectLst/>
                <a:latin typeface="Roboto Condensed" panose="02000000000000000000" pitchFamily="2" charset="0"/>
              </a:rPr>
              <a:t>AA disposal battery</a:t>
            </a:r>
            <a:endParaRPr lang="en-US" b="1" i="0" dirty="0">
              <a:solidFill>
                <a:srgbClr val="222222"/>
              </a:solidFill>
              <a:effectLst/>
              <a:latin typeface="Roboto Condensed" panose="02000000000000000000" pitchFamily="2" charset="0"/>
            </a:endParaRPr>
          </a:p>
          <a:p>
            <a:endParaRPr lang="en-US" dirty="0"/>
          </a:p>
          <a:p>
            <a:r>
              <a:rPr lang="en-US" dirty="0"/>
              <a:t>Nichicon “SLB” series are “Small Lithium Titanate Rechargeable Batteries” ideal for powering IoT systems. The EVSLB-AAA is an evaluation board for evaluating the SLB series in combination with PV (solar cells). It is very easy to replace existing devices powered by AA or AAA dry cell batteries in series. It has a built-in power management IC, and you can optimize the power collection efficiency according to the environment power generation element you are using. It is also possible to charge it quickly from USB-C. EVSLB-EVSLB-</a:t>
            </a:r>
            <a:r>
              <a:rPr lang="en-US" dirty="0" err="1"/>
              <a:t>AAAprovides</a:t>
            </a:r>
            <a:r>
              <a:rPr lang="en-US" dirty="0"/>
              <a:t> a simple way to configure a power supply using environment power generation.</a:t>
            </a:r>
          </a:p>
        </p:txBody>
      </p:sp>
    </p:spTree>
    <p:extLst>
      <p:ext uri="{BB962C8B-B14F-4D97-AF65-F5344CB8AC3E}">
        <p14:creationId xmlns:p14="http://schemas.microsoft.com/office/powerpoint/2010/main" val="177851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DBB48F-9C5E-9C5D-467E-E3C4C36EE628}"/>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6CB1-E8C8-4751-B6A6-46B2D1E72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4429ACC1-946D-3293-EF6D-165AA2B58190}"/>
              </a:ext>
            </a:extLst>
          </p:cNvPr>
          <p:cNvSpPr>
            <a:spLocks noGrp="1"/>
          </p:cNvSpPr>
          <p:nvPr>
            <p:ph type="title"/>
          </p:nvPr>
        </p:nvSpPr>
        <p:spPr>
          <a:xfrm>
            <a:off x="429768" y="411480"/>
            <a:ext cx="11131298" cy="1106424"/>
          </a:xfrm>
        </p:spPr>
        <p:txBody>
          <a:bodyPr vert="horz" lIns="91440" tIns="45720" rIns="91440" bIns="45720" rtlCol="0" anchor="ctr">
            <a:normAutofit/>
          </a:bodyPr>
          <a:lstStyle/>
          <a:p>
            <a:r>
              <a:rPr lang="en-US" sz="3600" kern="1200" dirty="0">
                <a:solidFill>
                  <a:schemeClr val="tx1"/>
                </a:solidFill>
                <a:latin typeface="+mj-lt"/>
                <a:ea typeface="+mj-ea"/>
                <a:cs typeface="+mj-cs"/>
              </a:rPr>
              <a:t>EVSLB-SCTR02</a:t>
            </a:r>
          </a:p>
        </p:txBody>
      </p:sp>
      <p:sp>
        <p:nvSpPr>
          <p:cNvPr id="23" name="Rectangle 22">
            <a:extLst>
              <a:ext uri="{FF2B5EF4-FFF2-40B4-BE49-F238E27FC236}">
                <a16:creationId xmlns:a16="http://schemas.microsoft.com/office/drawing/2014/main" id="{90C0C0D1-E79A-41FF-8322-256F6DD1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21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図 3">
            <a:extLst>
              <a:ext uri="{FF2B5EF4-FFF2-40B4-BE49-F238E27FC236}">
                <a16:creationId xmlns:a16="http://schemas.microsoft.com/office/drawing/2014/main" id="{82A5FC54-6436-C489-76FA-0A2BB86B44A7}"/>
              </a:ext>
            </a:extLst>
          </p:cNvPr>
          <p:cNvPicPr>
            <a:picLocks noChangeAspect="1"/>
          </p:cNvPicPr>
          <p:nvPr/>
        </p:nvPicPr>
        <p:blipFill>
          <a:blip r:embed="rId2"/>
          <a:srcRect l="6315" r="-4" b="-4"/>
          <a:stretch/>
        </p:blipFill>
        <p:spPr>
          <a:xfrm>
            <a:off x="7324640" y="207462"/>
            <a:ext cx="984708" cy="1301642"/>
          </a:xfrm>
          <a:prstGeom prst="rect">
            <a:avLst/>
          </a:prstGeom>
        </p:spPr>
      </p:pic>
      <p:pic>
        <p:nvPicPr>
          <p:cNvPr id="5" name="コンテンツ プレースホルダー 4">
            <a:extLst>
              <a:ext uri="{FF2B5EF4-FFF2-40B4-BE49-F238E27FC236}">
                <a16:creationId xmlns:a16="http://schemas.microsoft.com/office/drawing/2014/main" id="{AD86DDDF-E43E-B753-B280-BF6FE748CC4C}"/>
              </a:ext>
            </a:extLst>
          </p:cNvPr>
          <p:cNvPicPr>
            <a:picLocks noChangeAspect="1"/>
          </p:cNvPicPr>
          <p:nvPr/>
        </p:nvPicPr>
        <p:blipFill>
          <a:blip r:embed="rId3"/>
          <a:srcRect l="5478" r="813" b="-4"/>
          <a:stretch/>
        </p:blipFill>
        <p:spPr>
          <a:xfrm>
            <a:off x="8535457" y="207462"/>
            <a:ext cx="984921" cy="1301642"/>
          </a:xfrm>
          <a:prstGeom prst="rect">
            <a:avLst/>
          </a:prstGeom>
        </p:spPr>
      </p:pic>
      <p:sp useBgFill="1">
        <p:nvSpPr>
          <p:cNvPr id="25" name="Rectangle 24">
            <a:extLst>
              <a:ext uri="{FF2B5EF4-FFF2-40B4-BE49-F238E27FC236}">
                <a16:creationId xmlns:a16="http://schemas.microsoft.com/office/drawing/2014/main" id="{395FA420-5595-49D1-9D5F-79EC43B55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4648" y="1721922"/>
            <a:ext cx="3609143"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テキスト ボックス 5">
            <a:extLst>
              <a:ext uri="{FF2B5EF4-FFF2-40B4-BE49-F238E27FC236}">
                <a16:creationId xmlns:a16="http://schemas.microsoft.com/office/drawing/2014/main" id="{9F6CF0C7-F97C-9D16-2AE5-DB02AE59CD74}"/>
              </a:ext>
            </a:extLst>
          </p:cNvPr>
          <p:cNvSpPr txBox="1"/>
          <p:nvPr/>
        </p:nvSpPr>
        <p:spPr>
          <a:xfrm>
            <a:off x="607916" y="1698598"/>
            <a:ext cx="6095324" cy="4524315"/>
          </a:xfrm>
          <a:prstGeom prst="rect">
            <a:avLst/>
          </a:prstGeom>
          <a:noFill/>
        </p:spPr>
        <p:txBody>
          <a:bodyPr wrap="square">
            <a:spAutoFit/>
          </a:bodyPr>
          <a:lstStyle/>
          <a:p>
            <a:r>
              <a:rPr lang="en-US" b="1" i="0" dirty="0">
                <a:solidFill>
                  <a:srgbClr val="222222"/>
                </a:solidFill>
                <a:effectLst/>
                <a:latin typeface="Roboto Condensed" panose="02000000000000000000" pitchFamily="2" charset="0"/>
              </a:rPr>
              <a:t>SLB Series Multi-cell Evaluation Board</a:t>
            </a:r>
          </a:p>
          <a:p>
            <a:endParaRPr lang="en-US" b="1" i="0" dirty="0">
              <a:effectLst/>
              <a:latin typeface="Roboto Condensed" panose="02000000000000000000" pitchFamily="2" charset="0"/>
            </a:endParaRPr>
          </a:p>
          <a:p>
            <a:r>
              <a:rPr lang="en-US" dirty="0"/>
              <a:t>Nichicon “SLB” series are “Small Lithium Titanate Rechargeable Batteries” ideal for powering IoT systems and power supply backup. The EVSLB-SCAB01 is an evaluation board for the SLB series. Up to six SLB series batteries can be connected in series or parallel to provide the voltage and capacity required to drive the circuit. Furthermore, it is also possible to achieve even higher voltages and capacities by connecting the evaluation board itself. The output is able to use as the power source for the 12V or 5V, and it is equipped with cell balance adjustment, overcharge, and over discharge sensing functions. Simply insert the SLB battery to start evaluation. Furthermore, it is possible to easily configure a backup circuit by connecting a backup daughter board.</a:t>
            </a:r>
          </a:p>
        </p:txBody>
      </p:sp>
      <p:sp>
        <p:nvSpPr>
          <p:cNvPr id="8" name="テキスト ボックス 7">
            <a:extLst>
              <a:ext uri="{FF2B5EF4-FFF2-40B4-BE49-F238E27FC236}">
                <a16:creationId xmlns:a16="http://schemas.microsoft.com/office/drawing/2014/main" id="{38428785-0F10-5FCB-D3BD-675512D718C1}"/>
              </a:ext>
            </a:extLst>
          </p:cNvPr>
          <p:cNvSpPr txBox="1"/>
          <p:nvPr/>
        </p:nvSpPr>
        <p:spPr>
          <a:xfrm>
            <a:off x="8309348" y="1939545"/>
            <a:ext cx="2956060" cy="4221658"/>
          </a:xfrm>
          <a:prstGeom prst="rect">
            <a:avLst/>
          </a:prstGeom>
        </p:spPr>
        <p:txBody>
          <a:bodyPr vert="horz" lIns="91440" tIns="45720" rIns="91440" bIns="45720" rtlCol="0" anchor="ctr">
            <a:normAutofit fontScale="92500" lnSpcReduction="20000"/>
          </a:bodyPr>
          <a:lstStyle/>
          <a:p>
            <a:pPr marL="285750" marR="0" lvl="0" indent="-228600" fontAlgn="auto">
              <a:lnSpc>
                <a:spcPct val="90000"/>
              </a:lnSpc>
              <a:spcBef>
                <a:spcPts val="0"/>
              </a:spcBef>
              <a:spcAft>
                <a:spcPts val="600"/>
              </a:spcAft>
              <a:buClrTx/>
              <a:buSzTx/>
              <a:buFont typeface="Arial" panose="020B0604020202020204" pitchFamily="34" charset="0"/>
              <a:buChar char="•"/>
              <a:tabLst/>
              <a:defRPr/>
            </a:pPr>
            <a:r>
              <a:rPr lang="en-US" dirty="0"/>
              <a:t>Up to 6 SLBs connection series or parallel</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lang="en-US" dirty="0"/>
              <a:t>Available for the 5V/12V backup power supply</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lang="en-US" dirty="0"/>
              <a:t>Multiple boards connection</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lang="en-US" dirty="0"/>
              <a:t>Cell balancing circuit</a:t>
            </a:r>
            <a:endParaRPr kumimoji="0" lang="en-US" b="0" i="0" u="none" strike="noStrike" cap="none" spc="0" normalizeH="0" baseline="0" noProof="0" dirty="0">
              <a:ln>
                <a:noFill/>
              </a:ln>
              <a:effectLst/>
              <a:uLnTx/>
              <a:uFillTx/>
            </a:endParaRP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lang="en-US" dirty="0"/>
              <a:t>Push in socket without soldering </a:t>
            </a:r>
            <a:endParaRPr kumimoji="0" lang="en-US" b="0" i="0" u="none" strike="noStrike" cap="none" spc="0" normalizeH="0" baseline="0" noProof="0" dirty="0">
              <a:ln>
                <a:noFill/>
              </a:ln>
              <a:effectLst/>
              <a:uLnTx/>
              <a:uFillTx/>
            </a:endParaRP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lang="en-US" dirty="0"/>
              <a:t>Over charge and over discharge sensing </a:t>
            </a:r>
            <a:r>
              <a:rPr kumimoji="0" lang="en-US" b="0" i="0" u="none" strike="noStrike" cap="none" spc="0" normalizeH="0" baseline="0" noProof="0" dirty="0">
                <a:ln>
                  <a:noFill/>
                </a:ln>
                <a:effectLst/>
                <a:uLnTx/>
                <a:uFillTx/>
              </a:rPr>
              <a:t>Daughter connection for constructing backup power supply  circuit</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Customizable function threshold</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PCBA size: 45 x 56mm</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p:txBody>
      </p:sp>
    </p:spTree>
    <p:extLst>
      <p:ext uri="{BB962C8B-B14F-4D97-AF65-F5344CB8AC3E}">
        <p14:creationId xmlns:p14="http://schemas.microsoft.com/office/powerpoint/2010/main" val="3809885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C6D605-91BF-7941-6F40-1E3970A5430F}"/>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0A1431C-7A6A-ACED-4588-F37BAD5E8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BBF9495-2AFB-53D8-FB9E-E633826C6449}"/>
              </a:ext>
            </a:extLst>
          </p:cNvPr>
          <p:cNvSpPr>
            <a:spLocks noGrp="1"/>
          </p:cNvSpPr>
          <p:nvPr>
            <p:ph type="title"/>
          </p:nvPr>
        </p:nvSpPr>
        <p:spPr>
          <a:xfrm>
            <a:off x="429768" y="411480"/>
            <a:ext cx="11131298" cy="1106424"/>
          </a:xfrm>
        </p:spPr>
        <p:txBody>
          <a:bodyPr vert="horz" lIns="91440" tIns="45720" rIns="91440" bIns="45720" rtlCol="0" anchor="ctr">
            <a:normAutofit/>
          </a:bodyPr>
          <a:lstStyle/>
          <a:p>
            <a:r>
              <a:rPr lang="en-US" sz="3600" kern="1200" dirty="0">
                <a:solidFill>
                  <a:schemeClr val="tx1"/>
                </a:solidFill>
                <a:latin typeface="+mj-lt"/>
                <a:ea typeface="+mj-ea"/>
                <a:cs typeface="+mj-cs"/>
              </a:rPr>
              <a:t>EVSLB-SCAB01</a:t>
            </a:r>
          </a:p>
        </p:txBody>
      </p:sp>
      <p:sp>
        <p:nvSpPr>
          <p:cNvPr id="23" name="Rectangle 22">
            <a:extLst>
              <a:ext uri="{FF2B5EF4-FFF2-40B4-BE49-F238E27FC236}">
                <a16:creationId xmlns:a16="http://schemas.microsoft.com/office/drawing/2014/main" id="{B532AC36-D377-D56C-3167-3E2C044DD1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21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BD348722-E56B-34B1-D4F6-5CD7302CB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4648" y="1721922"/>
            <a:ext cx="3609143"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テキスト ボックス 6">
            <a:extLst>
              <a:ext uri="{FF2B5EF4-FFF2-40B4-BE49-F238E27FC236}">
                <a16:creationId xmlns:a16="http://schemas.microsoft.com/office/drawing/2014/main" id="{FBE8FDB1-CC25-BCC8-DD57-66B9A3726FA4}"/>
              </a:ext>
            </a:extLst>
          </p:cNvPr>
          <p:cNvSpPr txBox="1"/>
          <p:nvPr/>
        </p:nvSpPr>
        <p:spPr>
          <a:xfrm>
            <a:off x="8309348" y="2020824"/>
            <a:ext cx="2956060" cy="3959352"/>
          </a:xfrm>
          <a:prstGeom prst="rect">
            <a:avLst/>
          </a:prstGeom>
        </p:spPr>
        <p:txBody>
          <a:bodyPr vert="horz" lIns="91440" tIns="45720" rIns="91440" bIns="45720" rtlCol="0" anchor="ctr">
            <a:normAutofit fontScale="92500" lnSpcReduction="20000"/>
          </a:bodyPr>
          <a:lstStyle/>
          <a:p>
            <a:pPr marL="285750" marR="0" lvl="0" indent="-228600" fontAlgn="auto">
              <a:lnSpc>
                <a:spcPct val="90000"/>
              </a:lnSpc>
              <a:spcBef>
                <a:spcPts val="0"/>
              </a:spcBef>
              <a:spcAft>
                <a:spcPts val="600"/>
              </a:spcAft>
              <a:buClrTx/>
              <a:buSzTx/>
              <a:buFont typeface="Arial" panose="020B0604020202020204" pitchFamily="34" charset="0"/>
              <a:buChar char="•"/>
              <a:tabLst/>
              <a:defRPr/>
            </a:pPr>
            <a:r>
              <a:rPr lang="en-US" dirty="0"/>
              <a:t>Up to 6 SLBs connection series or parallel</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lang="en-US" dirty="0"/>
              <a:t>Available for the 5V/12V backup power supply</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lang="en-US" dirty="0"/>
              <a:t>Multiple boards connection</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lang="en-US" dirty="0"/>
              <a:t>Cell balancing circuit</a:t>
            </a:r>
            <a:endParaRPr kumimoji="0" lang="en-US" b="0" i="0" u="none" strike="noStrike" cap="none" spc="0" normalizeH="0" baseline="0" noProof="0" dirty="0">
              <a:ln>
                <a:noFill/>
              </a:ln>
              <a:effectLst/>
              <a:uLnTx/>
              <a:uFillTx/>
            </a:endParaRP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lang="en-US" dirty="0"/>
              <a:t>Push in socket without soldering </a:t>
            </a:r>
            <a:endParaRPr kumimoji="0" lang="en-US" b="0" i="0" u="none" strike="noStrike" cap="none" spc="0" normalizeH="0" baseline="0" noProof="0" dirty="0">
              <a:ln>
                <a:noFill/>
              </a:ln>
              <a:effectLst/>
              <a:uLnTx/>
              <a:uFillTx/>
            </a:endParaRP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lang="en-US" dirty="0"/>
              <a:t>Over charge and over discharge sensing </a:t>
            </a:r>
            <a:r>
              <a:rPr kumimoji="0" lang="en-US" b="0" i="0" u="none" strike="noStrike" cap="none" spc="0" normalizeH="0" baseline="0" noProof="0" dirty="0">
                <a:ln>
                  <a:noFill/>
                </a:ln>
                <a:effectLst/>
                <a:uLnTx/>
                <a:uFillTx/>
              </a:rPr>
              <a:t>Daughter connection for constructing backup power supply  circuit</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Low power consumption</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PCBA size: 45 x 56mm</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p:txBody>
      </p:sp>
      <p:sp>
        <p:nvSpPr>
          <p:cNvPr id="3" name="テキスト ボックス 2">
            <a:extLst>
              <a:ext uri="{FF2B5EF4-FFF2-40B4-BE49-F238E27FC236}">
                <a16:creationId xmlns:a16="http://schemas.microsoft.com/office/drawing/2014/main" id="{D1BFFE32-3991-3AF1-DC81-589741144BD5}"/>
              </a:ext>
            </a:extLst>
          </p:cNvPr>
          <p:cNvSpPr txBox="1"/>
          <p:nvPr/>
        </p:nvSpPr>
        <p:spPr>
          <a:xfrm>
            <a:off x="607916" y="1698598"/>
            <a:ext cx="6095324" cy="4524315"/>
          </a:xfrm>
          <a:prstGeom prst="rect">
            <a:avLst/>
          </a:prstGeom>
          <a:noFill/>
        </p:spPr>
        <p:txBody>
          <a:bodyPr wrap="square">
            <a:spAutoFit/>
          </a:bodyPr>
          <a:lstStyle/>
          <a:p>
            <a:pPr lvl="1"/>
            <a:r>
              <a:rPr lang="en-US" b="1" i="0" dirty="0">
                <a:solidFill>
                  <a:srgbClr val="222222"/>
                </a:solidFill>
                <a:effectLst/>
                <a:latin typeface="Roboto Condensed" panose="02000000000000000000" pitchFamily="2" charset="0"/>
              </a:rPr>
              <a:t>SLB Series Multi-cell Evaluation Board</a:t>
            </a:r>
          </a:p>
          <a:p>
            <a:endParaRPr lang="en-US" b="1" i="0" dirty="0">
              <a:solidFill>
                <a:srgbClr val="222222"/>
              </a:solidFill>
              <a:effectLst/>
              <a:latin typeface="Roboto Condensed" panose="02000000000000000000" pitchFamily="2" charset="0"/>
            </a:endParaRPr>
          </a:p>
          <a:p>
            <a:r>
              <a:rPr lang="en-US" dirty="0"/>
              <a:t>Nichicon “SLB” series are “Small Lithium Titanate Rechargeable Batteries” ideal for powering IoT systems and power supply backup. The EVSLB-SCAB01 is an evaluation board for the SLB series. Up to six SLB series batteries can be connected in series or parallel to provide the voltage and capacity required to drive the circuit. Furthermore, it is also possible to achieve even higher voltages and capacities by connecting the evaluation board itself. The output is able to use as the power source for the 12V or 5V rails, and it is equipped with cell balance adjustment, overcharge, and over discharge sensing functions. Simply insert the SLB battery to start evaluation. Furthermore, it is possible to easily configure a backup circuit by connecting a backup daughter board.</a:t>
            </a:r>
          </a:p>
        </p:txBody>
      </p:sp>
      <p:pic>
        <p:nvPicPr>
          <p:cNvPr id="6" name="図 5">
            <a:extLst>
              <a:ext uri="{FF2B5EF4-FFF2-40B4-BE49-F238E27FC236}">
                <a16:creationId xmlns:a16="http://schemas.microsoft.com/office/drawing/2014/main" id="{5C6C287C-8FBE-5351-75AA-23DBC024A6DE}"/>
              </a:ext>
            </a:extLst>
          </p:cNvPr>
          <p:cNvPicPr>
            <a:picLocks noChangeAspect="1"/>
          </p:cNvPicPr>
          <p:nvPr/>
        </p:nvPicPr>
        <p:blipFill>
          <a:blip r:embed="rId2"/>
          <a:stretch>
            <a:fillRect/>
          </a:stretch>
        </p:blipFill>
        <p:spPr>
          <a:xfrm>
            <a:off x="8024648" y="220792"/>
            <a:ext cx="1063549" cy="1314064"/>
          </a:xfrm>
          <a:prstGeom prst="rect">
            <a:avLst/>
          </a:prstGeom>
        </p:spPr>
      </p:pic>
      <p:pic>
        <p:nvPicPr>
          <p:cNvPr id="8" name="図 7">
            <a:extLst>
              <a:ext uri="{FF2B5EF4-FFF2-40B4-BE49-F238E27FC236}">
                <a16:creationId xmlns:a16="http://schemas.microsoft.com/office/drawing/2014/main" id="{0FA8D1AA-D04E-AF23-DC94-51103B008B07}"/>
              </a:ext>
            </a:extLst>
          </p:cNvPr>
          <p:cNvPicPr>
            <a:picLocks noChangeAspect="1"/>
          </p:cNvPicPr>
          <p:nvPr/>
        </p:nvPicPr>
        <p:blipFill>
          <a:blip r:embed="rId3"/>
          <a:stretch>
            <a:fillRect/>
          </a:stretch>
        </p:blipFill>
        <p:spPr>
          <a:xfrm>
            <a:off x="9160183" y="203840"/>
            <a:ext cx="1069639" cy="1314064"/>
          </a:xfrm>
          <a:prstGeom prst="rect">
            <a:avLst/>
          </a:prstGeom>
        </p:spPr>
      </p:pic>
    </p:spTree>
    <p:extLst>
      <p:ext uri="{BB962C8B-B14F-4D97-AF65-F5344CB8AC3E}">
        <p14:creationId xmlns:p14="http://schemas.microsoft.com/office/powerpoint/2010/main" val="124448107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1284</TotalTime>
  <Words>891</Words>
  <Application>Microsoft Office PowerPoint</Application>
  <PresentationFormat>Widescreen</PresentationFormat>
  <Paragraphs>58</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Aptos</vt:lpstr>
      <vt:lpstr>Aptos Display</vt:lpstr>
      <vt:lpstr>Roboto Condensed</vt:lpstr>
      <vt:lpstr>游ゴシック</vt:lpstr>
      <vt:lpstr>游ゴシック Light</vt:lpstr>
      <vt:lpstr>Arial</vt:lpstr>
      <vt:lpstr>Bahnschrift</vt:lpstr>
      <vt:lpstr>Calibri</vt:lpstr>
      <vt:lpstr>Office テーマ</vt:lpstr>
      <vt:lpstr> Evaluation boards for SLB</vt:lpstr>
      <vt:lpstr>SLBEVAPAS01</vt:lpstr>
      <vt:lpstr>EVSLB-EHEP02A</vt:lpstr>
      <vt:lpstr>EVSLB-AAA</vt:lpstr>
      <vt:lpstr>EVSLB-SCTR02</vt:lpstr>
      <vt:lpstr>EVSLB-SCAB01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Evaluation boards for SLB</dc:title>
  <dc:creator>Toshiya Yamamoto</dc:creator>
  <cp:lastModifiedBy>Anthony AR. Roenna</cp:lastModifiedBy>
  <cp:revision>15</cp:revision>
  <dcterms:created xsi:type="dcterms:W3CDTF">2025-04-08T20:45:34Z</dcterms:created>
  <dcterms:modified xsi:type="dcterms:W3CDTF">2025-04-30T15:34:24Z</dcterms:modified>
</cp:coreProperties>
</file>